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1"/>
  </p:notesMasterIdLst>
  <p:handoutMasterIdLst>
    <p:handoutMasterId r:id="rId142"/>
  </p:handoutMasterIdLst>
  <p:sldIdLst>
    <p:sldId id="256" r:id="rId2"/>
    <p:sldId id="258" r:id="rId3"/>
    <p:sldId id="260" r:id="rId4"/>
    <p:sldId id="263" r:id="rId5"/>
    <p:sldId id="269" r:id="rId6"/>
    <p:sldId id="264" r:id="rId7"/>
    <p:sldId id="259" r:id="rId8"/>
    <p:sldId id="268" r:id="rId9"/>
    <p:sldId id="266" r:id="rId10"/>
    <p:sldId id="262" r:id="rId11"/>
    <p:sldId id="270" r:id="rId12"/>
    <p:sldId id="271" r:id="rId13"/>
    <p:sldId id="291" r:id="rId14"/>
    <p:sldId id="305" r:id="rId15"/>
    <p:sldId id="292" r:id="rId16"/>
    <p:sldId id="294" r:id="rId17"/>
    <p:sldId id="306" r:id="rId18"/>
    <p:sldId id="295" r:id="rId19"/>
    <p:sldId id="307" r:id="rId20"/>
    <p:sldId id="296" r:id="rId21"/>
    <p:sldId id="312" r:id="rId22"/>
    <p:sldId id="308" r:id="rId23"/>
    <p:sldId id="297" r:id="rId24"/>
    <p:sldId id="298" r:id="rId25"/>
    <p:sldId id="300" r:id="rId26"/>
    <p:sldId id="301" r:id="rId27"/>
    <p:sldId id="303" r:id="rId28"/>
    <p:sldId id="309" r:id="rId29"/>
    <p:sldId id="330" r:id="rId30"/>
    <p:sldId id="331" r:id="rId31"/>
    <p:sldId id="328" r:id="rId32"/>
    <p:sldId id="310" r:id="rId33"/>
    <p:sldId id="329" r:id="rId34"/>
    <p:sldId id="311" r:id="rId35"/>
    <p:sldId id="332" r:id="rId36"/>
    <p:sldId id="313" r:id="rId37"/>
    <p:sldId id="334" r:id="rId38"/>
    <p:sldId id="314" r:id="rId39"/>
    <p:sldId id="321" r:id="rId40"/>
    <p:sldId id="333" r:id="rId41"/>
    <p:sldId id="322" r:id="rId42"/>
    <p:sldId id="323" r:id="rId43"/>
    <p:sldId id="324" r:id="rId44"/>
    <p:sldId id="335" r:id="rId45"/>
    <p:sldId id="325" r:id="rId46"/>
    <p:sldId id="342" r:id="rId47"/>
    <p:sldId id="345" r:id="rId48"/>
    <p:sldId id="346" r:id="rId49"/>
    <p:sldId id="336" r:id="rId50"/>
    <p:sldId id="337" r:id="rId51"/>
    <p:sldId id="338" r:id="rId52"/>
    <p:sldId id="315" r:id="rId53"/>
    <p:sldId id="327" r:id="rId54"/>
    <p:sldId id="318" r:id="rId55"/>
    <p:sldId id="339" r:id="rId56"/>
    <p:sldId id="340" r:id="rId57"/>
    <p:sldId id="348" r:id="rId58"/>
    <p:sldId id="349" r:id="rId59"/>
    <p:sldId id="343" r:id="rId60"/>
    <p:sldId id="347" r:id="rId61"/>
    <p:sldId id="359" r:id="rId62"/>
    <p:sldId id="353" r:id="rId63"/>
    <p:sldId id="352" r:id="rId64"/>
    <p:sldId id="354" r:id="rId65"/>
    <p:sldId id="355" r:id="rId66"/>
    <p:sldId id="356" r:id="rId67"/>
    <p:sldId id="357" r:id="rId68"/>
    <p:sldId id="344" r:id="rId69"/>
    <p:sldId id="358" r:id="rId70"/>
    <p:sldId id="341" r:id="rId71"/>
    <p:sldId id="350" r:id="rId72"/>
    <p:sldId id="351" r:id="rId73"/>
    <p:sldId id="360" r:id="rId74"/>
    <p:sldId id="361" r:id="rId75"/>
    <p:sldId id="362" r:id="rId76"/>
    <p:sldId id="363" r:id="rId77"/>
    <p:sldId id="364" r:id="rId78"/>
    <p:sldId id="365" r:id="rId79"/>
    <p:sldId id="377" r:id="rId80"/>
    <p:sldId id="366" r:id="rId81"/>
    <p:sldId id="378" r:id="rId82"/>
    <p:sldId id="367" r:id="rId83"/>
    <p:sldId id="379" r:id="rId84"/>
    <p:sldId id="373" r:id="rId85"/>
    <p:sldId id="316" r:id="rId86"/>
    <p:sldId id="372" r:id="rId87"/>
    <p:sldId id="371" r:id="rId88"/>
    <p:sldId id="369" r:id="rId89"/>
    <p:sldId id="374" r:id="rId90"/>
    <p:sldId id="375" r:id="rId91"/>
    <p:sldId id="370" r:id="rId92"/>
    <p:sldId id="284" r:id="rId93"/>
    <p:sldId id="376" r:id="rId94"/>
    <p:sldId id="390" r:id="rId95"/>
    <p:sldId id="402" r:id="rId96"/>
    <p:sldId id="392" r:id="rId97"/>
    <p:sldId id="403" r:id="rId98"/>
    <p:sldId id="405" r:id="rId99"/>
    <p:sldId id="393" r:id="rId100"/>
    <p:sldId id="404" r:id="rId101"/>
    <p:sldId id="407" r:id="rId102"/>
    <p:sldId id="406" r:id="rId103"/>
    <p:sldId id="394" r:id="rId104"/>
    <p:sldId id="409" r:id="rId105"/>
    <p:sldId id="410" r:id="rId106"/>
    <p:sldId id="411" r:id="rId107"/>
    <p:sldId id="414" r:id="rId108"/>
    <p:sldId id="412" r:id="rId109"/>
    <p:sldId id="413" r:id="rId110"/>
    <p:sldId id="395" r:id="rId111"/>
    <p:sldId id="396" r:id="rId112"/>
    <p:sldId id="418" r:id="rId113"/>
    <p:sldId id="415" r:id="rId114"/>
    <p:sldId id="416" r:id="rId115"/>
    <p:sldId id="397" r:id="rId116"/>
    <p:sldId id="419" r:id="rId117"/>
    <p:sldId id="399" r:id="rId118"/>
    <p:sldId id="401" r:id="rId119"/>
    <p:sldId id="278" r:id="rId120"/>
    <p:sldId id="280" r:id="rId121"/>
    <p:sldId id="283" r:id="rId122"/>
    <p:sldId id="281" r:id="rId123"/>
    <p:sldId id="282" r:id="rId124"/>
    <p:sldId id="380" r:id="rId125"/>
    <p:sldId id="277" r:id="rId126"/>
    <p:sldId id="275" r:id="rId127"/>
    <p:sldId id="274" r:id="rId128"/>
    <p:sldId id="279" r:id="rId129"/>
    <p:sldId id="273" r:id="rId130"/>
    <p:sldId id="272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FF00FF"/>
    <a:srgbClr val="4BC7F3"/>
    <a:srgbClr val="C1ECFB"/>
    <a:srgbClr val="9ADFF8"/>
    <a:srgbClr val="FFC1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8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83700-0934-42F8-B374-424D6980BE89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76707-3B6F-40CE-9DEC-ACDB387E4B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11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2E164-5C98-4D1D-89AD-80587F4337E7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1FD35-D5D6-43DB-9FB2-8842EB3704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1FD35-D5D6-43DB-9FB2-8842EB370425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7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62D92-3AE7-4178-A677-C5E81E25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A5FB7-5BF9-4846-A725-BE425CB2D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3645B-A95A-4D1C-A0F2-EC6D0F3E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11957-15EB-465F-97EF-49B000C9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99D77-A239-461D-BB88-D49D2B67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F6355-C921-4B9E-BEB6-06C608BD33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35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C6F41E-8640-455C-A09C-4048ED8C8C1D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C6F7F8-383C-4F0C-965B-C4147A87A9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late.google.k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214290"/>
            <a:ext cx="73247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ал-Фараби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атындағы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Қазақ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Ұлттық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Университет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География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табиғатты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пайдалану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факультеті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География,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жергеорналастыру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және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кадастр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кафедрасы</a:t>
            </a:r>
            <a:b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1857364"/>
            <a:ext cx="79182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sz="1600" b="1" cap="all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1600" b="1" cap="all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1600" b="1" cap="all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ctr">
              <a:spcBef>
                <a:spcPct val="1000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</a:t>
            </a:r>
            <a:r>
              <a:rPr lang="kk-KZ" sz="2400" b="1" i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ӘН:”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Ландшафттану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негіздерімен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геоботаникалық зерттеулер</a:t>
            </a:r>
            <a:r>
              <a:rPr lang="kk-KZ" sz="2400" b="1" i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” </a:t>
            </a:r>
            <a:endParaRPr lang="kk-KZ" sz="2400" b="1" i="1" cap="all" dirty="0">
              <a:solidFill>
                <a:schemeClr val="accent4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5072074"/>
            <a:ext cx="557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Орындаған: Рыскельдиева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6050" y="6357958"/>
            <a:ext cx="366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lmaty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pic>
        <p:nvPicPr>
          <p:cNvPr id="15" name="Picture 2" descr="C:\Documents and Settings\Gulmira\Рабочий стол\Afisha2_kz.jpg"/>
          <p:cNvPicPr>
            <a:picLocks noChangeAspect="1" noChangeArrowheads="1"/>
          </p:cNvPicPr>
          <p:nvPr/>
        </p:nvPicPr>
        <p:blipFill>
          <a:blip r:embed="rId2" cstate="print"/>
          <a:srcRect l="93600" t="19946" r="800" b="4697"/>
          <a:stretch>
            <a:fillRect/>
          </a:stretch>
        </p:blipFill>
        <p:spPr bwMode="auto">
          <a:xfrm>
            <a:off x="214282" y="142852"/>
            <a:ext cx="500034" cy="65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ISULU\Downloads\04-04-2014_19-24-16\Лого КазНУ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285728"/>
            <a:ext cx="714380" cy="714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0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827584" y="69269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5" name="Содержимое 3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352928" cy="60486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kk-KZ" b="1" dirty="0">
                <a:solidFill>
                  <a:srgbClr val="FF0000"/>
                </a:solidFill>
              </a:rPr>
              <a:t>ІІІ кезең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u="sng" dirty="0"/>
              <a:t>Геоботаниканың жеке ғылым ретінде рәсімделуі кезеңі</a:t>
            </a:r>
            <a:r>
              <a:rPr lang="kk-KZ" dirty="0"/>
              <a:t>, ол ХІХ ғасырдың аяғынан бастап, ХХ ғасырдың 20 жылдарына дейін созылды. Бұл уақытта геоботаника өзінің зерттеу нысанымен, жеке әдіснамасымен және теориясымен жеке ғылым ретінде қалыптасты. </a:t>
            </a:r>
            <a:r>
              <a:rPr lang="kk-KZ" dirty="0">
                <a:solidFill>
                  <a:schemeClr val="accent3">
                    <a:lumMod val="50000"/>
                  </a:schemeClr>
                </a:solidFill>
              </a:rPr>
              <a:t>Оның өкілдері: </a:t>
            </a:r>
            <a:r>
              <a:rPr lang="kk-KZ" dirty="0"/>
              <a:t>И. К. Пачоский, Э. Варминг, К. Раункиер, Х. Каулс, Ф. Э. Клементсом, А. К. Каяндер, Г. Ф. Морозов, В. Н.Сукачев, Х. Брокман-Йерош, Й. Браун-Бланке және т.б.</a:t>
            </a:r>
          </a:p>
          <a:p>
            <a:pPr algn="ctr">
              <a:buNone/>
            </a:pPr>
            <a:r>
              <a:rPr lang="kk-KZ" b="1" dirty="0">
                <a:solidFill>
                  <a:srgbClr val="FF0000"/>
                </a:solidFill>
              </a:rPr>
              <a:t>І</a:t>
            </a: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kk-KZ" b="1" dirty="0">
                <a:solidFill>
                  <a:srgbClr val="FF0000"/>
                </a:solidFill>
              </a:rPr>
              <a:t> кезең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u="sng" dirty="0"/>
              <a:t>Өсімдіктер қауымдастығын белсенді түрде кеңінен және тереңірек  зерттеу кезеңі</a:t>
            </a:r>
            <a:r>
              <a:rPr lang="kk-KZ" dirty="0"/>
              <a:t>, ол ХХ ғасырдың 20 жылдары мен 50 жылдарының  арасы. </a:t>
            </a:r>
            <a:r>
              <a:rPr lang="kk-KZ" i="1" dirty="0"/>
              <a:t>Геоботаника толық жеке ғылым ретінде мойындалып, өзіне жақын (экология, экологиялық ландшафтану) ғылымдардан өз еншісіне алды. </a:t>
            </a:r>
            <a:r>
              <a:rPr lang="kk-KZ" dirty="0"/>
              <a:t>Негізі геоботаникалық мектептің дамуы жалғасты. </a:t>
            </a:r>
            <a:r>
              <a:rPr lang="kk-KZ" dirty="0">
                <a:solidFill>
                  <a:schemeClr val="accent3">
                    <a:lumMod val="50000"/>
                  </a:schemeClr>
                </a:solidFill>
              </a:rPr>
              <a:t>Өкілдері:</a:t>
            </a:r>
            <a:r>
              <a:rPr lang="kk-KZ" dirty="0"/>
              <a:t> Ф. Э. Клементс, А. Г.Тэнсли,  Х. Гамс, Т. Липпмаа, Э Рюбель, Р. Тюксен, В. В. Алехин, Л. Г. Раменский.</a:t>
            </a: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58319F-6CFA-4F20-BE62-44D3AE605F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576" y="548680"/>
            <a:ext cx="7920880" cy="4968552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ru-RU" sz="2900" b="1" i="1" dirty="0"/>
              <a:t>Картографический метод </a:t>
            </a:r>
            <a:r>
              <a:rPr lang="ru-RU" sz="2900" dirty="0"/>
              <a:t>познания действительности столь же широко распространенный и такой же (или почти такой же) древ­ний, как и сравнительно-географический. Прародителями совре­менных карт были наскальные рисунки древнего человека, рисун­ки на коже, резьба по дереву или кости, позже — первые прими­тивные «карты» для мореплавания и т.д. (К. </a:t>
            </a:r>
            <a:r>
              <a:rPr lang="ru-RU" sz="2900" dirty="0" err="1"/>
              <a:t>Н.Дьяконов</a:t>
            </a:r>
            <a:r>
              <a:rPr lang="ru-RU" sz="2900" dirty="0"/>
              <a:t>, Н. С. Ка­симов, </a:t>
            </a:r>
            <a:r>
              <a:rPr lang="ru-RU" sz="2900" dirty="0" err="1"/>
              <a:t>В.С.Тикунов</a:t>
            </a:r>
            <a:r>
              <a:rPr lang="ru-RU" sz="2900" dirty="0"/>
              <a:t>, 1996). Первым осознал значение картогра­фического метода и ввел его в обиход еще </a:t>
            </a:r>
            <a:r>
              <a:rPr lang="ru-RU" sz="2900" b="1" dirty="0"/>
              <a:t>Птолемей</a:t>
            </a:r>
            <a:r>
              <a:rPr lang="ru-RU" sz="2900" dirty="0"/>
              <a:t>. Картографи­ческий метод продолжал интенсивно развиваться даже в Средние века. Достаточно вспомнить фламандского картографа Меркатора (1512—1599), который создал цилиндрическую равноугольную проекцию карты мира, до сих пор используемую в морской кар­тографии (</a:t>
            </a:r>
            <a:r>
              <a:rPr lang="ru-RU" sz="2900" dirty="0" err="1"/>
              <a:t>К.Н.Дьяконов</a:t>
            </a:r>
            <a:r>
              <a:rPr lang="ru-RU" sz="2900" dirty="0"/>
              <a:t> и др., 1996).</a:t>
            </a:r>
          </a:p>
          <a:p>
            <a:pPr marL="45720" indent="0" algn="just">
              <a:buNone/>
            </a:pPr>
            <a:endParaRPr lang="ru-RU" sz="2900" dirty="0"/>
          </a:p>
          <a:p>
            <a:pPr marL="45720" indent="0" algn="just">
              <a:buNone/>
            </a:pPr>
            <a:r>
              <a:rPr lang="ru-RU" sz="2900" dirty="0"/>
              <a:t>Картографирование результатов исследований - неотъемлемая часть комплексных физико-географических исследований.</a:t>
            </a:r>
          </a:p>
          <a:p>
            <a:pPr marL="45720" indent="0" algn="just">
              <a:buNone/>
            </a:pPr>
            <a:endParaRPr lang="ru-RU" sz="2900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506476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866039-4DCF-425C-807D-03B7F7927C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592" y="5877272"/>
            <a:ext cx="7200800" cy="576064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3800" dirty="0"/>
              <a:t>Равноугольная цилиндрическая проекция Меркатора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1026" name="Picture 2" descr="Проекция Меркатора">
            <a:extLst>
              <a:ext uri="{FF2B5EF4-FFF2-40B4-BE49-F238E27FC236}">
                <a16:creationId xmlns:a16="http://schemas.microsoft.com/office/drawing/2014/main" id="{DF660CE4-33E4-41D8-B554-0E75EBD6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336704" cy="50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1247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7DEA5A-3CAE-4602-B2AA-9B98B3A183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8136904" cy="442567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i="1" dirty="0"/>
              <a:t>Исторический</a:t>
            </a:r>
            <a:r>
              <a:rPr lang="ru-RU" sz="2000" b="1" dirty="0"/>
              <a:t> </a:t>
            </a:r>
            <a:r>
              <a:rPr lang="ru-RU" sz="2000" dirty="0"/>
              <a:t>метод познания природы также один из традиционных методов географических исследований, хотя он сформировался значительно позднее сравнительного и картографического методов и в значительной мере опирается на них.</a:t>
            </a:r>
            <a:endParaRPr lang="ru-RU" sz="2000" b="1" dirty="0"/>
          </a:p>
          <a:p>
            <a:pPr marL="45720" indent="0" algn="just">
              <a:buNone/>
            </a:pPr>
            <a:r>
              <a:rPr lang="ru-RU" sz="2000" dirty="0"/>
              <a:t>Возникновение исторического метода стало возможным лишь в </a:t>
            </a:r>
            <a:r>
              <a:rPr lang="en-US" sz="2000" b="1" dirty="0"/>
              <a:t>XVIII</a:t>
            </a:r>
            <a:r>
              <a:rPr lang="ru-RU" sz="2000" dirty="0"/>
              <a:t> столетии, когда распространилось представление об изменчивости природы поверхности Земли. Основоположниками его были немецкий ученый </a:t>
            </a:r>
            <a:r>
              <a:rPr lang="ru-RU" sz="2000" b="1" dirty="0"/>
              <a:t>И. Кант, </a:t>
            </a:r>
            <a:r>
              <a:rPr lang="ru-RU" sz="2000" dirty="0"/>
              <a:t>создавший небулярную космогоническую гипотезу, и наш великий соотечественник </a:t>
            </a:r>
            <a:r>
              <a:rPr lang="ru-RU" sz="2000" b="1" dirty="0"/>
              <a:t>М.В. Ломоносов. </a:t>
            </a:r>
          </a:p>
        </p:txBody>
      </p:sp>
    </p:spTree>
    <p:extLst>
      <p:ext uri="{BB962C8B-B14F-4D97-AF65-F5344CB8AC3E}">
        <p14:creationId xmlns:p14="http://schemas.microsoft.com/office/powerpoint/2010/main" val="36099414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C282CE5-6487-4EC6-B7B8-08B34638E0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352928" cy="6120680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sz="3200" b="1" dirty="0"/>
              <a:t>Методы исследований 30 </a:t>
            </a:r>
            <a:r>
              <a:rPr lang="ru-RU" sz="3200" dirty="0"/>
              <a:t>—</a:t>
            </a:r>
            <a:r>
              <a:rPr lang="ru-RU" sz="3200" b="1" dirty="0"/>
              <a:t>50-х гг. </a:t>
            </a:r>
            <a:r>
              <a:rPr lang="en-US" sz="3200" b="1" dirty="0"/>
              <a:t>XX </a:t>
            </a:r>
            <a:r>
              <a:rPr lang="ru-RU" sz="3200" b="1" dirty="0"/>
              <a:t>в.</a:t>
            </a:r>
          </a:p>
          <a:p>
            <a:pPr marL="45720" indent="0" algn="ctr">
              <a:buNone/>
            </a:pPr>
            <a:r>
              <a:rPr lang="ru-RU" sz="2600" b="1" dirty="0"/>
              <a:t> </a:t>
            </a:r>
          </a:p>
          <a:p>
            <a:pPr marL="45720" indent="0" algn="just">
              <a:buNone/>
            </a:pPr>
            <a:r>
              <a:rPr lang="ru-RU" sz="3000" b="1" i="1" dirty="0" err="1"/>
              <a:t>Аэроме­тоды</a:t>
            </a:r>
            <a:r>
              <a:rPr lang="ru-RU" sz="3000" b="1" i="1" dirty="0"/>
              <a:t> </a:t>
            </a:r>
            <a:r>
              <a:rPr lang="ru-RU" sz="3000" i="1" dirty="0"/>
              <a:t>— </a:t>
            </a:r>
            <a:r>
              <a:rPr lang="ru-RU" sz="3000" dirty="0"/>
              <a:t>исследование территории с помощью летательных аппа­ратов. Они подразделяются на аэровизуальные и различные виды съемок, из которых в физико-географических исследованиях на­ходит применение аэрофотосъемка.</a:t>
            </a:r>
          </a:p>
          <a:p>
            <a:pPr marL="45720" indent="0" algn="just">
              <a:buNone/>
            </a:pPr>
            <a:endParaRPr lang="ru-RU" sz="3000" dirty="0"/>
          </a:p>
          <a:p>
            <a:pPr marL="45720" indent="0" algn="just">
              <a:buNone/>
            </a:pPr>
            <a:r>
              <a:rPr lang="ru-RU" sz="3000" b="1" i="1" dirty="0"/>
              <a:t>Аэровизуальные наблюдения </a:t>
            </a:r>
            <a:r>
              <a:rPr lang="ru-RU" sz="3000" dirty="0"/>
              <a:t>представляют собой обзор местно­сти с самолета или вертолета с целью изучения природных осо­бенностей территории и степени изменения ее человеком. Они при­меняются для рекогносцировки (особенно в труднодоступных райо­нах), для картографирования и дешифрирования аэрофотоснимков. В последнем случае аэровизуальные наблюдения сочетаются с на­земными на ключевых участках. Весьма эффективны аэровизуаль­ные наблюдения для изучения сезонных изменений природы в пространстве (</a:t>
            </a:r>
            <a:r>
              <a:rPr lang="ru-RU" sz="3000" dirty="0" err="1"/>
              <a:t>Н.Л.Беручашвили</a:t>
            </a:r>
            <a:r>
              <a:rPr lang="ru-RU" sz="3000" dirty="0"/>
              <a:t>, 1979).</a:t>
            </a:r>
          </a:p>
          <a:p>
            <a:pPr marL="45720" indent="0" algn="just">
              <a:buNone/>
            </a:pPr>
            <a:endParaRPr lang="ru-RU" sz="3000" dirty="0"/>
          </a:p>
          <a:p>
            <a:pPr marL="45720" indent="0" algn="just">
              <a:buNone/>
            </a:pPr>
            <a:r>
              <a:rPr lang="ru-RU" sz="3000" b="1" i="1" dirty="0"/>
              <a:t>Аэрофотосъемка</a:t>
            </a:r>
            <a:r>
              <a:rPr lang="ru-RU" sz="3000" i="1" dirty="0"/>
              <a:t> </a:t>
            </a:r>
            <a:r>
              <a:rPr lang="ru-RU" sz="3000" dirty="0"/>
              <a:t>— это фотографирование местности с летатель­ных аппаратов. Результат съемки — </a:t>
            </a:r>
            <a:r>
              <a:rPr lang="ru-RU" sz="3000" dirty="0" err="1"/>
              <a:t>аэрофотоматериалы</a:t>
            </a:r>
            <a:r>
              <a:rPr lang="ru-RU" sz="3000" dirty="0"/>
              <a:t>, представ­ленные </a:t>
            </a:r>
            <a:r>
              <a:rPr lang="ru-RU" sz="3000" b="1" dirty="0"/>
              <a:t>в </a:t>
            </a:r>
            <a:r>
              <a:rPr lang="ru-RU" sz="3000" dirty="0"/>
              <a:t>виде снимков, репродукций накидного монтажа, фото­схем и фотопланов. Первые аэрофотосъемки для производствен­ных целей (лесоустройства, землеустройства, дорожного строи­тельства) были проведены в нашей стране в 1924 г. В 30-х гг. </a:t>
            </a:r>
            <a:r>
              <a:rPr lang="en-US" sz="3000" dirty="0"/>
              <a:t>XX </a:t>
            </a:r>
            <a:r>
              <a:rPr lang="ru-RU" sz="3000" dirty="0"/>
              <a:t>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7755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Началом истории аэрокосмических исследований можно считать  изобретение фотографии. Первые воздушные снимки получены фарнцузами в 1858 году. Это были фотографии окресности Парижа, сделанные с воздушного шара.  Уже в 1886 годы первые снимки  получили Россия (Петербург). С высоты 800, 1200, 1350 м.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8864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kern="0" dirty="0"/>
              <a:t>Краткая история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36912"/>
            <a:ext cx="2520280" cy="378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4248472" cy="338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9552" y="624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kern="0" dirty="0"/>
              <a:t>Первые съемки и фотографии с воздушного шара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136904" cy="3474720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Только после того как в 1903 году братья Райт первыми поднялись на самолете, началось стремительное развитие воздушной съемки и методов обработки снимков.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Появились термины «аэрофотосъемка», «</a:t>
            </a:r>
            <a:r>
              <a:rPr lang="ru-RU" sz="2400" dirty="0" err="1"/>
              <a:t>аэрофотоаппаратура</a:t>
            </a:r>
            <a:r>
              <a:rPr lang="ru-RU" sz="2400" dirty="0"/>
              <a:t>», «аэрофотоснимок».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iles.stroyinf.ru/Data2/1/4293849/4293849530.files/x046.jpg">
            <a:extLst>
              <a:ext uri="{FF2B5EF4-FFF2-40B4-BE49-F238E27FC236}">
                <a16:creationId xmlns:a16="http://schemas.microsoft.com/office/drawing/2014/main" id="{FD8C3590-30EB-4B98-9345-7618C54EEEE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75556" y="224646"/>
            <a:ext cx="3816425" cy="4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E441CD-CA5F-4685-A65E-B9FE6374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2564904"/>
            <a:ext cx="4032448" cy="402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89430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473F69-0509-45F0-960E-0CCB9DC28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24801" r="37400" b="30400"/>
          <a:stretch/>
        </p:blipFill>
        <p:spPr>
          <a:xfrm>
            <a:off x="1259632" y="512676"/>
            <a:ext cx="601491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226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BDAAD1-7936-40FF-A066-0118056EC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31800" r="38187" b="23400"/>
          <a:stretch/>
        </p:blipFill>
        <p:spPr>
          <a:xfrm>
            <a:off x="1475656" y="476672"/>
            <a:ext cx="5706482" cy="57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9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2DBC5E-3122-4943-9943-5F29C7565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75" t="29001" r="38975" b="31800"/>
          <a:stretch/>
        </p:blipFill>
        <p:spPr>
          <a:xfrm>
            <a:off x="1691680" y="260648"/>
            <a:ext cx="576064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68952" cy="6192688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kk-KZ" b="1" dirty="0">
                <a:solidFill>
                  <a:srgbClr val="FF0000"/>
                </a:solidFill>
              </a:rPr>
              <a:t> кезең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u="sng" dirty="0"/>
              <a:t>Әдістерді қайта қарау және жаңа әдістер ендіру кезеңі</a:t>
            </a:r>
            <a:r>
              <a:rPr lang="kk-KZ" dirty="0"/>
              <a:t>, ол ХХ ғасырдың 50-ші жылдарынан басталып, 60 жылдарға дейін жалғасты. Ол кезеңге тән сипат, фитоценоздардың дискрентлігі теориясына қарсы ақпараттың көптігі сонша оны мойындамасқа болмады. Осы кезеңде ординация және градиентті талдама әдістері кеңінен таралды. </a:t>
            </a:r>
            <a:r>
              <a:rPr lang="kk-KZ" dirty="0">
                <a:solidFill>
                  <a:schemeClr val="accent4">
                    <a:lumMod val="50000"/>
                  </a:schemeClr>
                </a:solidFill>
              </a:rPr>
              <a:t>Бұл кезеңнің өкілдері: </a:t>
            </a:r>
            <a:r>
              <a:rPr lang="kk-KZ" dirty="0"/>
              <a:t>Р.Уиттекер, В. И. Василевич, П. Грейг-Смит.</a:t>
            </a:r>
          </a:p>
          <a:p>
            <a:pPr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kk-KZ" b="1" dirty="0">
                <a:solidFill>
                  <a:srgbClr val="FF0000"/>
                </a:solidFill>
              </a:rPr>
              <a:t>І кезең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u="sng" dirty="0"/>
              <a:t>Казрігі, жинақтау (синтездеу) кезеңі,</a:t>
            </a:r>
            <a:r>
              <a:rPr lang="kk-KZ" dirty="0"/>
              <a:t> ол ХХ ғасырдың 60-шы жылдарынан басталған. Геоботаниканың қазіргі дамуы бірнеше бағытта жүруде: </a:t>
            </a:r>
            <a:endParaRPr lang="ru-RU" dirty="0"/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kk-KZ" b="1" dirty="0"/>
              <a:t>классификациялық </a:t>
            </a:r>
            <a:r>
              <a:rPr lang="kk-KZ" dirty="0"/>
              <a:t>(өсімдік жамылғысының кеңістіктегі жіктелуін, түрлі масштабтағы бірліктерге бөлінуін және жіктелген бірліктердің иерархиялық жүйесінің құрылымын зерттеу, сондай-ақ айқындалған бірліктердің кеңістікте орналасу заңдылықтарын айқындау);</a:t>
            </a:r>
            <a:endParaRPr lang="ru-RU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D6B5-B674-4DB1-BD4A-159A1449AF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7992888" cy="5256584"/>
          </a:xfrm>
        </p:spPr>
        <p:txBody>
          <a:bodyPr>
            <a:normAutofit fontScale="62500" lnSpcReduction="20000"/>
          </a:bodyPr>
          <a:lstStyle/>
          <a:p>
            <a:pPr marL="45720" indent="0" algn="just">
              <a:buNone/>
            </a:pPr>
            <a:r>
              <a:rPr lang="ru-RU" sz="3200" b="1" i="1" dirty="0"/>
              <a:t>Геофизический метод </a:t>
            </a:r>
            <a:r>
              <a:rPr lang="ru-RU" sz="3200" dirty="0"/>
              <a:t>почти столь же старый и традиционный, как сравнительный и картографический, тем не менее относится </a:t>
            </a:r>
            <a:r>
              <a:rPr lang="ru-RU" sz="3200" b="1" dirty="0"/>
              <a:t>к </a:t>
            </a:r>
            <a:r>
              <a:rPr lang="ru-RU" sz="3200" dirty="0"/>
              <a:t>новым точным методам исследования. В даль­нейшем геофизические методы в географии использовались лишь при изучении наиболее динамичных компонентов — воздушных и водных масс. Применение их к изучению таких сложных динами­ческих систем, включающих в себя разные уровни организации материи, как природные территориальные комплексы и геогра­фическая оболочка, в целом стало качественно новым этапом в развитии геофизического метода в географии.</a:t>
            </a:r>
          </a:p>
          <a:p>
            <a:pPr marL="45720" indent="0" algn="just">
              <a:buNone/>
            </a:pPr>
            <a:endParaRPr lang="ru-RU" sz="3200" dirty="0"/>
          </a:p>
          <a:p>
            <a:pPr marL="45720" indent="0" algn="just">
              <a:buNone/>
            </a:pPr>
            <a:r>
              <a:rPr lang="ru-RU" sz="3200" b="1" i="1" dirty="0"/>
              <a:t>Геохимический метод, </a:t>
            </a:r>
            <a:r>
              <a:rPr lang="ru-RU" sz="3200" dirty="0"/>
              <a:t>напротив, довольно молод. Он зародил­ся лишь в начале </a:t>
            </a:r>
            <a:r>
              <a:rPr lang="en-US" sz="3200" dirty="0"/>
              <a:t>XX </a:t>
            </a:r>
            <a:r>
              <a:rPr lang="ru-RU" sz="3200" dirty="0"/>
              <a:t>в. на стыке химических наук и наук о Земле. Оба эти метода активно внедряются в современные комплексные физико-географические исследования, поэтому в дальнейшем они будут рассмотрены более детально.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1976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EAC005-9015-4009-9165-BF2CC4A29C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496944" cy="6336704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2900" b="1" dirty="0"/>
              <a:t>Методы исследований 60 —80-х гг. </a:t>
            </a:r>
            <a:r>
              <a:rPr lang="en-US" sz="2900" b="1" dirty="0"/>
              <a:t>XX </a:t>
            </a:r>
            <a:r>
              <a:rPr lang="ru-RU" sz="2900" b="1" dirty="0"/>
              <a:t>в.</a:t>
            </a:r>
          </a:p>
          <a:p>
            <a:pPr marL="45720" indent="0" algn="ctr">
              <a:buNone/>
            </a:pPr>
            <a:r>
              <a:rPr lang="ru-RU" sz="2900" b="1" dirty="0"/>
              <a:t> </a:t>
            </a:r>
          </a:p>
          <a:p>
            <a:pPr marL="45720" indent="0" algn="just">
              <a:buNone/>
            </a:pPr>
            <a:r>
              <a:rPr lang="ru-RU" sz="2900" b="1" i="1" dirty="0"/>
              <a:t>Косми­ческие методы </a:t>
            </a:r>
            <a:r>
              <a:rPr lang="ru-RU" sz="2900" dirty="0"/>
              <a:t>географических исследований начали развиваться на базе </a:t>
            </a:r>
            <a:r>
              <a:rPr lang="ru-RU" sz="2900" dirty="0" err="1"/>
              <a:t>аэрометодов</a:t>
            </a:r>
            <a:r>
              <a:rPr lang="ru-RU" sz="2900" dirty="0"/>
              <a:t> с 1960 г., когда был запущен первый метео­рологический спутник и получен первый космический снимок Земли. Обладая основными достоинствами </a:t>
            </a:r>
            <a:r>
              <a:rPr lang="ru-RU" sz="2900" dirty="0" err="1"/>
              <a:t>аэрометодов</a:t>
            </a:r>
            <a:r>
              <a:rPr lang="ru-RU" sz="2900" dirty="0"/>
              <a:t>, косми­ческие методы имеют перед ними преимущество в том, что дают возможность получать в короткие сроки сопоставимую глобаль­ную информацию о земной поверхности. Это позволяет реально перейти к целостному изучению географической оболочки Земли </a:t>
            </a:r>
            <a:r>
              <a:rPr lang="ru-RU" sz="2900" b="1" dirty="0"/>
              <a:t>и </a:t>
            </a:r>
            <a:r>
              <a:rPr lang="ru-RU" sz="2900" dirty="0"/>
              <a:t>слагающих ее компонентных оболочек, а также к установлению глобальных географических закономерностей.</a:t>
            </a:r>
          </a:p>
          <a:p>
            <a:pPr marL="45720" indent="0" algn="just">
              <a:buNone/>
            </a:pPr>
            <a:r>
              <a:rPr lang="ru-RU" sz="2900" dirty="0"/>
              <a:t>Как и </a:t>
            </a:r>
            <a:r>
              <a:rPr lang="ru-RU" sz="2900" dirty="0" err="1"/>
              <a:t>аэрометоды</a:t>
            </a:r>
            <a:r>
              <a:rPr lang="ru-RU" sz="2900" dirty="0"/>
              <a:t>, космические методы относятся к дистанци­онным методам исследования. В настоящее время проводится не­сколько различных видов космических съемок (фотографическая, телевизионная, спектрометрическая, микроволновая и др.). Ис­пользование </a:t>
            </a:r>
            <a:r>
              <a:rPr lang="ru-RU" sz="2900" dirty="0" err="1"/>
              <a:t>многообъективных</a:t>
            </a:r>
            <a:r>
              <a:rPr lang="ru-RU" sz="2900" dirty="0"/>
              <a:t> камер делает доступным получе­ние многозональных снимков.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3581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44AB4379-AB7F-4A81-B16A-18A570619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49"/>
            <a:ext cx="8893175" cy="936403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GPS</a:t>
            </a:r>
            <a:r>
              <a:rPr lang="be-BY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(спутниковые системы определения координат) и электронное геодезическое оборудование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CE88C6C9-D390-4279-831F-461D263CB5B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484784"/>
            <a:ext cx="7124891" cy="4662679"/>
          </a:xfr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4DDD2-536D-4B6B-A901-AABED494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934" y="836712"/>
            <a:ext cx="765013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57496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5C64367-4863-4A19-B339-AA31D9A2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96652"/>
            <a:ext cx="752575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39073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087369-78D4-4309-AE07-34C7371E4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7992888" cy="561662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Типы геоботанических исследований</a:t>
            </a:r>
          </a:p>
          <a:p>
            <a:pPr marL="45720" indent="0" algn="ctr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45720" indent="0" algn="just">
              <a:buNone/>
            </a:pPr>
            <a:r>
              <a:rPr lang="ru-RU" sz="2000" dirty="0"/>
              <a:t>В зависимости от тех задач, которые ставятся перед исследователем, от времени, от имеющихся средств, от площади самой территории и т. д., типы исследований и их содержание бывают крайне различны, однако все же они могут быть подразделены на четыре категории: </a:t>
            </a:r>
          </a:p>
          <a:p>
            <a:pPr marL="45720" indent="0" algn="just">
              <a:buNone/>
            </a:pPr>
            <a:endParaRPr lang="ru-RU" sz="2000" dirty="0"/>
          </a:p>
          <a:p>
            <a:pPr marL="502920" indent="-457200" algn="just">
              <a:buAutoNum type="arabicPeriod"/>
            </a:pPr>
            <a:r>
              <a:rPr lang="ru-RU" sz="2000" dirty="0"/>
              <a:t>Рекогносцировочные. </a:t>
            </a:r>
          </a:p>
          <a:p>
            <a:pPr marL="502920" indent="-457200" algn="just">
              <a:buAutoNum type="arabicPeriod"/>
            </a:pPr>
            <a:r>
              <a:rPr lang="ru-RU" sz="2000" dirty="0"/>
              <a:t>Маршрутные. </a:t>
            </a:r>
          </a:p>
          <a:p>
            <a:pPr marL="502920" indent="-457200" algn="just">
              <a:buAutoNum type="arabicPeriod"/>
            </a:pPr>
            <a:r>
              <a:rPr lang="ru-RU" sz="2000" dirty="0"/>
              <a:t>Детально-маршрутные. </a:t>
            </a:r>
          </a:p>
          <a:p>
            <a:pPr marL="502920" indent="-457200" algn="just">
              <a:buAutoNum type="arabicPeriod"/>
            </a:pPr>
            <a:r>
              <a:rPr lang="ru-RU" sz="2000" dirty="0"/>
              <a:t>Стационарные. </a:t>
            </a:r>
          </a:p>
          <a:p>
            <a:pPr marL="45720" indent="0" algn="just">
              <a:buNone/>
            </a:pPr>
            <a:endParaRPr lang="ru-RU" dirty="0"/>
          </a:p>
          <a:p>
            <a:pPr marL="45720" indent="0" algn="just">
              <a:buNone/>
            </a:pPr>
            <a:endParaRPr lang="ru-RU" dirty="0"/>
          </a:p>
          <a:p>
            <a:pPr algn="just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3784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8BEBEC-DFDB-495F-9515-9007CA7EB9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8424936" cy="5649808"/>
          </a:xfrm>
        </p:spPr>
        <p:txBody>
          <a:bodyPr>
            <a:normAutofit fontScale="70000" lnSpcReduction="20000"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</a:rPr>
              <a:t>Рекогносцировочные исследования.</a:t>
            </a:r>
            <a:r>
              <a:rPr lang="ru-RU" sz="2600" b="1" dirty="0"/>
              <a:t> </a:t>
            </a:r>
            <a:r>
              <a:rPr lang="ru-RU" sz="2600" dirty="0"/>
              <a:t>Здесь дается только общее геоботаническое освещение территории, устанавливаются основные ландшафты и закономерности в их распределении и в сложении растительного покрова; улавливается связь между растительным покровом, элементами рельефа почвами и проч., определяются основные ассоциации, и формации в их сложении и в пространственном распределении, дается общая характеристика этих ассоциаций и формаций (с точки зрения их геоботанических и производственных признаков).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600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</a:rPr>
              <a:t>Маршрутные исследования. </a:t>
            </a:r>
            <a:r>
              <a:rPr lang="ru-RU" sz="2600" dirty="0"/>
              <a:t>Так называются исследования, которые представляют более высокую ступень сравнительно с предыдущими. Здесь, при сравнительно все же больших пространствах, исследователь, помимо указанных выше задач, ведет более углубленное изучение растительности и соответственных условий существования. Эго делается путем изучения отдельных точек или выборочных участков. Исследователь, проделывая определенный маршрут и делая общие замечания по пути всего маршрута, останавливается на некоторое время в том или ином пункте и посвящает ему известное количество времени (несколько часов, день) для более детального изучения с закладыванием пробных площадок (см. ниже). В результате маршрутных исследований может быть составлена карта растительности не крупнее 1:50 000 и то при достаточной густоте маршрутной сети. Кроме того, дается характеристика основных растительных типов и их производственное значение.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93005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55A61D-EB3F-469D-86D7-888FF5873D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208912" cy="5328592"/>
          </a:xfrm>
        </p:spPr>
        <p:txBody>
          <a:bodyPr>
            <a:normAutofit/>
          </a:bodyPr>
          <a:lstStyle/>
          <a:p>
            <a:pPr marL="342000" indent="-3420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Детально-маршрутные исследования. </a:t>
            </a:r>
            <a:r>
              <a:rPr lang="ru-RU" sz="2000" dirty="0"/>
              <a:t>Здесь территория, подлежащая исследованию, еще более сокращается. По всему маршруту ведутся детальные описания с закладыванием пробных площадок и проч. Ассоциации не только отмечаются, но их контуры уже наносятся на имеющиеся планы крупных масштабов. </a:t>
            </a:r>
          </a:p>
          <a:p>
            <a:pPr marL="342000" indent="-3420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000" indent="-3420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    Конечно здесь большое значение имеет густота маршрутной сети от этого зависит и масштаб соответствующих геоботанических карт. Во всяком случае, при детально-маршрутных исследованиях могут быть составлены карты 1:100 000, 1:50 000 и даже более крупного масштаба. Описательный материал дается достаточно детальный, и ассоциации могут быть вполне охарактеризованы как со стороны их местообитаний, так и растительного покрова. Исследования подобного рода в последнее время играют большую роль в деле реконструкции сельского хозяйства, в строительстве совхозов и проч.</a:t>
            </a:r>
          </a:p>
          <a:p>
            <a:pPr marL="342000" algn="just">
              <a:buFont typeface="Wingdings" panose="05000000000000000000" pitchFamily="2" charset="2"/>
              <a:buChar char="Ø"/>
            </a:pPr>
            <a:endParaRPr lang="ru-RU" sz="2000" dirty="0"/>
          </a:p>
          <a:p>
            <a:pPr algn="just"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685420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C27FCE3-B316-47DD-B63A-A7193D5DAD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784976" cy="6192688"/>
          </a:xfrm>
        </p:spPr>
        <p:txBody>
          <a:bodyPr>
            <a:noAutofit/>
          </a:bodyPr>
          <a:lstStyle/>
          <a:p>
            <a:pPr algn="just">
              <a:buSzPct val="1000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Стационарные исследования. </a:t>
            </a:r>
            <a:r>
              <a:rPr lang="ru-RU" sz="1800" dirty="0"/>
              <a:t>Это наиболее глубокий тип геоботанических исследований, ограниченный небольшой площадью (определенное болото, луг, известный тип леса, участок степи и т. д.). Естественно, что маршрутов здесь прокладывать не приходится, так как весь участок находится в пределах небольших пешеходных экскурсий; при стационарных исследованиях иногда ограничиваются двумя-тремя пунктами и здесь сосредотачивают всю работу. Совершенно ясно, что здесь особенное значение имеет многократное или даже постоянное посещение выбранных пунктов или участков. Задачи и цели стационарных работ могут быть достаточно разнообразны, но в основном здесь изучается и устанавливается тесная связь между растительным покровом и внешними факторами не только в статическом состоянии, но и в динамическом; в последнем отношении важными задачами являются: изучение динамики травостоя в связи с вопросами сенокошения, изучение влияния выпаса на сенокосах и выгонах, изучение запасов кормовой массы в зависимости от метеорологических условий разных годов и условий заливания (на поемных лугах), изучение процессов зарастания лесосек, влияния пожарищ и т. д. Стационарные исследования могут ограничиваться одним вегетационным периодом или же работы ставятся на целый ряд лет. Если изучаются не отдельные пункты участка, а весь участок, то в результате может быть дана очень детальная геоботаническая карта не только с нанесением ассоциаций, но и их различных вариантов.</a:t>
            </a:r>
          </a:p>
        </p:txBody>
      </p:sp>
    </p:spTree>
    <p:extLst>
      <p:ext uri="{BB962C8B-B14F-4D97-AF65-F5344CB8AC3E}">
        <p14:creationId xmlns:p14="http://schemas.microsoft.com/office/powerpoint/2010/main" val="21149535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84249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Тақырыбы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Далалық </a:t>
            </a:r>
            <a:r>
              <a:rPr kumimoji="0" lang="ru-RU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жағдайда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200" b="1" kern="0" noProof="0" dirty="0">
                <a:solidFill>
                  <a:schemeClr val="accent4">
                    <a:lumMod val="50000"/>
                  </a:schemeClr>
                </a:solidFill>
              </a:rPr>
              <a:t>г</a:t>
            </a:r>
            <a:r>
              <a:rPr lang="kk-KZ" sz="2200" b="1" noProof="0" dirty="0">
                <a:solidFill>
                  <a:schemeClr val="accent4">
                    <a:lumMod val="50000"/>
                  </a:schemeClr>
                </a:solidFill>
              </a:rPr>
              <a:t>еоботаникалық карталау</a:t>
            </a:r>
            <a:endParaRPr kumimoji="0" lang="ru-RU" sz="2200" b="1" i="0" u="none" strike="noStrike" kern="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836712"/>
            <a:ext cx="763284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/>
              <a:t>Жоспар </a:t>
            </a:r>
          </a:p>
          <a:p>
            <a:pPr algn="ctr"/>
            <a:endParaRPr lang="kk-KZ" sz="1000" dirty="0"/>
          </a:p>
          <a:p>
            <a:pPr algn="just">
              <a:buAutoNum type="arabicPeriod"/>
            </a:pPr>
            <a:r>
              <a:rPr lang="kk-KZ" sz="2000" dirty="0"/>
              <a:t> Геоботаникалық зерттеу учаскесін таңдау.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AutoNum type="arabicPeriod"/>
            </a:pPr>
            <a:r>
              <a:rPr lang="kk-KZ" sz="2000" dirty="0"/>
              <a:t> Зерттеу учаскенің көлемін анықтау.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AutoNum type="arabicPeriod"/>
            </a:pPr>
            <a:r>
              <a:rPr lang="kk-KZ" sz="2000" dirty="0"/>
              <a:t> Зерттеу учаскесінің масштабын анықтау (қағаз бетіне түсіру).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AutoNum type="arabicPeriod"/>
            </a:pPr>
            <a:r>
              <a:rPr lang="kk-KZ" sz="2000" dirty="0"/>
              <a:t> Зерттеу учаскесін суретке түсіру.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AutoNum type="arabicPeriod"/>
            </a:pPr>
            <a:r>
              <a:rPr lang="kk-KZ" sz="2000" dirty="0"/>
              <a:t> Фитоценоздардың  ареалдарын </a:t>
            </a:r>
            <a:r>
              <a:rPr lang="ru-RU" sz="2000" dirty="0"/>
              <a:t>(</a:t>
            </a:r>
            <a:r>
              <a:rPr lang="ru-RU" sz="2000" dirty="0" err="1"/>
              <a:t>жеке</a:t>
            </a:r>
            <a:r>
              <a:rPr lang="ru-RU" sz="2000" dirty="0"/>
              <a:t>) </a:t>
            </a:r>
            <a:r>
              <a:rPr lang="kk-KZ" sz="2000" dirty="0"/>
              <a:t>суретке түсіру.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AutoNum type="arabicPeriod"/>
            </a:pPr>
            <a:r>
              <a:rPr lang="kk-KZ" sz="2000" dirty="0"/>
              <a:t> Зерттеу учаскесінің өсімдік түрлерін анықтау және тізімін құру.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AutoNum type="arabicPeriod"/>
            </a:pPr>
            <a:r>
              <a:rPr lang="ru-RU" sz="2000" dirty="0" err="1"/>
              <a:t>Фитоценоздардың сипаттамасы</a:t>
            </a:r>
            <a:r>
              <a:rPr lang="ru-RU" sz="2000" dirty="0"/>
              <a:t> беру (бланк </a:t>
            </a:r>
            <a:r>
              <a:rPr lang="ru-RU" sz="2000" dirty="0" err="1"/>
              <a:t>толтыру</a:t>
            </a:r>
            <a:r>
              <a:rPr lang="ru-RU" sz="2000" dirty="0"/>
              <a:t>).</a:t>
            </a:r>
          </a:p>
          <a:p>
            <a:pPr algn="just">
              <a:buAutoNum type="arabicPeriod"/>
            </a:pPr>
            <a:endParaRPr lang="kk-KZ" sz="1000" dirty="0"/>
          </a:p>
          <a:p>
            <a:pPr algn="just">
              <a:buFontTx/>
              <a:buAutoNum type="arabicPeriod"/>
            </a:pPr>
            <a:r>
              <a:rPr lang="ru-RU" sz="2000" dirty="0"/>
              <a:t> </a:t>
            </a:r>
            <a:r>
              <a:rPr lang="ru-RU" sz="2000" dirty="0" err="1"/>
              <a:t>Көзөлшем әдісімен,</a:t>
            </a:r>
            <a:r>
              <a:rPr lang="ru-RU" sz="2000" dirty="0"/>
              <a:t> </a:t>
            </a:r>
            <a:r>
              <a:rPr lang="kk-KZ" sz="2000" dirty="0"/>
              <a:t>қ</a:t>
            </a:r>
            <a:r>
              <a:rPr lang="ru-RU" sz="2000" dirty="0" err="1"/>
              <a:t>ауымдастықтардың таралуының көзөлшемді эскиздерін</a:t>
            </a:r>
            <a:r>
              <a:rPr lang="ru-RU" sz="2000" dirty="0"/>
              <a:t> </a:t>
            </a:r>
            <a:r>
              <a:rPr lang="ru-RU" sz="2000" dirty="0" err="1"/>
              <a:t>сызу</a:t>
            </a:r>
            <a:r>
              <a:rPr lang="ru-RU" sz="2000" dirty="0"/>
              <a:t>.</a:t>
            </a:r>
          </a:p>
          <a:p>
            <a:pPr algn="just">
              <a:buAutoNum type="arabicPeriod"/>
            </a:pPr>
            <a:endParaRPr lang="kk-KZ" sz="2400" dirty="0"/>
          </a:p>
          <a:p>
            <a:pPr algn="just">
              <a:buAutoNum type="arabicPeriod"/>
            </a:pPr>
            <a:endParaRPr lang="kk-KZ" sz="2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8208912" cy="619268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kk-KZ" sz="2400" b="1" dirty="0"/>
              <a:t>құрылымдық-функционалдық</a:t>
            </a:r>
            <a:r>
              <a:rPr lang="kk-KZ" sz="2400" dirty="0"/>
              <a:t> (фитоценоздың құрылысы мен қызметінің түрлі аспектілерін зерттеу);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8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kk-KZ" sz="2400" b="1" dirty="0"/>
              <a:t>динамикалық</a:t>
            </a:r>
            <a:r>
              <a:rPr lang="kk-KZ" sz="2400" dirty="0"/>
              <a:t> ( өсімдік жамылғысының уақыт бойынша өзгерісін және оның себептерін зерттеу);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8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kk-KZ" sz="2400" b="1" dirty="0"/>
              <a:t>экологиялық</a:t>
            </a:r>
            <a:r>
              <a:rPr lang="kk-KZ" sz="2400" dirty="0"/>
              <a:t> (фитоценоздың қоршаған ортамен өзарабайланысын зерттеу);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9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kk-KZ" sz="2400" b="1" dirty="0"/>
              <a:t>өнімді-энергетикалық</a:t>
            </a:r>
            <a:r>
              <a:rPr lang="kk-KZ" sz="2400" dirty="0"/>
              <a:t> (энергияның фитоценозда тасымалдануы мен айнылымын зерттеу, өсімдіктер қауымдастығының өнімділігін талдау);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9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kk-KZ" sz="2400" b="1" dirty="0"/>
              <a:t>экспериментті-биоценотикалық</a:t>
            </a:r>
            <a:r>
              <a:rPr lang="kk-KZ" sz="2400" dirty="0"/>
              <a:t> (орта факторларының әсерін, түрішілік, түраралық өзарабайланыстарды зерттелетін бірлестікке тығыз араласа отырып  эксперимент барысында зерттеу, жасанды фитоценоздар жасау және т.б.).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9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2400" dirty="0"/>
          </a:p>
          <a:p>
            <a:pPr>
              <a:buNone/>
            </a:pPr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2708920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S= (</a:t>
            </a:r>
            <a:r>
              <a:rPr lang="ru-RU" sz="2400" b="1" dirty="0" err="1">
                <a:solidFill>
                  <a:srgbClr val="FF0000"/>
                </a:solidFill>
              </a:rPr>
              <a:t>Мд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Мш</a:t>
            </a:r>
            <a:r>
              <a:rPr lang="ru-RU" sz="2400" b="1" dirty="0">
                <a:solidFill>
                  <a:srgbClr val="FF0000"/>
                </a:solidFill>
              </a:rPr>
              <a:t>)/ 25 </a:t>
            </a:r>
            <a:r>
              <a:rPr lang="ru-RU" sz="2400" b="1" dirty="0" err="1">
                <a:solidFill>
                  <a:srgbClr val="FF0000"/>
                </a:solidFill>
              </a:rPr>
              <a:t>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n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х</a:t>
            </a:r>
            <a:r>
              <a:rPr lang="ru-RU" sz="2400" b="1" dirty="0">
                <a:solidFill>
                  <a:srgbClr val="FF0000"/>
                </a:solidFill>
              </a:rPr>
              <a:t> 1 см²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404664"/>
            <a:ext cx="5649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/>
              <a:t>Зерттеу учаскенің көлемін анықтау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3717032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где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S </a:t>
            </a:r>
            <a:r>
              <a:rPr lang="ru-RU" dirty="0"/>
              <a:t>– реальная площадь измеряемого контура, в м²; 1000 – </a:t>
            </a:r>
            <a:r>
              <a:rPr lang="ru-RU" dirty="0" err="1"/>
              <a:t>ре-альная</a:t>
            </a:r>
            <a:r>
              <a:rPr lang="ru-RU" dirty="0"/>
              <a:t> длина участка, в метрах; </a:t>
            </a:r>
            <a:r>
              <a:rPr lang="ru-RU" dirty="0" err="1"/>
              <a:t>Дсх</a:t>
            </a:r>
            <a:r>
              <a:rPr lang="ru-RU" dirty="0"/>
              <a:t> – длина участка на схеме, в см; </a:t>
            </a:r>
            <a:r>
              <a:rPr lang="ru-RU" dirty="0" err="1"/>
              <a:t>Шр</a:t>
            </a:r>
            <a:r>
              <a:rPr lang="ru-RU" dirty="0"/>
              <a:t> – реальная ширина участка, в м; </a:t>
            </a:r>
            <a:r>
              <a:rPr lang="ru-RU" dirty="0" err="1"/>
              <a:t>Шсх</a:t>
            </a:r>
            <a:r>
              <a:rPr lang="ru-RU" dirty="0"/>
              <a:t> – ширина участка на схеме, в см; 25 – число малых клеток палетки в 1 см²; </a:t>
            </a:r>
            <a:r>
              <a:rPr lang="ru-RU" dirty="0" err="1"/>
              <a:t>n</a:t>
            </a:r>
            <a:r>
              <a:rPr lang="ru-RU" dirty="0"/>
              <a:t> – число малых клеток палетки, закрывающих площадь замеренного контура; 1 см² – площадь большой клетки палетки; </a:t>
            </a:r>
            <a:r>
              <a:rPr lang="ru-RU" dirty="0" err="1"/>
              <a:t>Мд</a:t>
            </a:r>
            <a:r>
              <a:rPr lang="ru-RU" dirty="0"/>
              <a:t> и </a:t>
            </a:r>
            <a:r>
              <a:rPr lang="ru-RU" dirty="0" err="1"/>
              <a:t>Мш</a:t>
            </a:r>
            <a:r>
              <a:rPr lang="ru-RU" dirty="0"/>
              <a:t> – соответственно масштабы по длине и ширине участка на схеме.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196752"/>
            <a:ext cx="61702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S= (1000/</a:t>
            </a:r>
            <a:r>
              <a:rPr lang="ru-RU" sz="2400" b="1" dirty="0" err="1">
                <a:solidFill>
                  <a:srgbClr val="FF0000"/>
                </a:solidFill>
              </a:rPr>
              <a:t>Дсх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Шр</a:t>
            </a:r>
            <a:r>
              <a:rPr lang="ru-RU" sz="2400" b="1" dirty="0">
                <a:solidFill>
                  <a:srgbClr val="FF0000"/>
                </a:solidFill>
              </a:rPr>
              <a:t>/</a:t>
            </a:r>
            <a:r>
              <a:rPr lang="ru-RU" sz="2400" b="1" dirty="0" err="1">
                <a:solidFill>
                  <a:srgbClr val="FF0000"/>
                </a:solidFill>
              </a:rPr>
              <a:t>Шсх</a:t>
            </a:r>
            <a:r>
              <a:rPr lang="ru-RU" sz="2400" b="1" dirty="0">
                <a:solidFill>
                  <a:srgbClr val="FF0000"/>
                </a:solidFill>
              </a:rPr>
              <a:t>) / 25 </a:t>
            </a:r>
            <a:r>
              <a:rPr lang="ru-RU" sz="2400" b="1" dirty="0" err="1">
                <a:solidFill>
                  <a:srgbClr val="FF0000"/>
                </a:solidFill>
              </a:rPr>
              <a:t>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n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х</a:t>
            </a:r>
            <a:r>
              <a:rPr lang="ru-RU" sz="2400" b="1" dirty="0">
                <a:solidFill>
                  <a:srgbClr val="FF0000"/>
                </a:solidFill>
              </a:rPr>
              <a:t> 1 см²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или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637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/>
              <a:t>Зерттеу учаскесінің масштабын анықтау </a:t>
            </a:r>
          </a:p>
          <a:p>
            <a:pPr algn="ctr"/>
            <a:r>
              <a:rPr lang="kk-KZ" sz="2400" dirty="0"/>
              <a:t>(қағаз бетіне түсіру)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3789040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Масштаб </a:t>
            </a:r>
          </a:p>
          <a:p>
            <a:pPr algn="ctr"/>
            <a:endParaRPr lang="kk-KZ" sz="2400" b="1" dirty="0">
              <a:solidFill>
                <a:srgbClr val="FF0000"/>
              </a:solidFill>
            </a:endParaRP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1:500 </a:t>
            </a:r>
            <a:r>
              <a:rPr lang="ru-RU" sz="2400" b="1" dirty="0">
                <a:solidFill>
                  <a:srgbClr val="FF0000"/>
                </a:solidFill>
              </a:rPr>
              <a:t>(1 см 5 м)</a:t>
            </a:r>
            <a:endParaRPr lang="kk-KZ" sz="2400" b="1" dirty="0">
              <a:solidFill>
                <a:srgbClr val="FF0000"/>
              </a:solidFill>
            </a:endParaRPr>
          </a:p>
          <a:p>
            <a:pPr algn="ctr"/>
            <a:endParaRPr lang="kk-KZ" sz="2400" b="1" dirty="0">
              <a:solidFill>
                <a:srgbClr val="FF0000"/>
              </a:solidFill>
            </a:endParaRP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1:100 (1 см 1 м)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772816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</a:rPr>
              <a:t>Қағаздың көлемі:</a:t>
            </a: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А3</a:t>
            </a: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Ені – 58 см</a:t>
            </a: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Ұзындығы – 41 см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844824"/>
            <a:ext cx="38884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</a:rPr>
              <a:t>Учаскенің көлемі:</a:t>
            </a:r>
          </a:p>
          <a:p>
            <a:pPr algn="ctr"/>
            <a:endParaRPr lang="kk-KZ" sz="1000" b="1" dirty="0">
              <a:solidFill>
                <a:srgbClr val="FF0000"/>
              </a:solidFill>
            </a:endParaRP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Ені – 50 м</a:t>
            </a:r>
          </a:p>
          <a:p>
            <a:pPr algn="ctr"/>
            <a:r>
              <a:rPr lang="kk-KZ" sz="2400" b="1" dirty="0">
                <a:solidFill>
                  <a:srgbClr val="FF0000"/>
                </a:solidFill>
              </a:rPr>
              <a:t>Ұзындығы – 40 м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2844" t="10626" r="32843" b="13579"/>
          <a:stretch>
            <a:fillRect/>
          </a:stretch>
        </p:blipFill>
        <p:spPr bwMode="auto">
          <a:xfrm>
            <a:off x="2267744" y="1052736"/>
            <a:ext cx="4406515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51726" y="332656"/>
            <a:ext cx="5617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Өсімдік учаскесін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сипаттау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бланкісі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332656"/>
            <a:ext cx="72266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>
                <a:solidFill>
                  <a:schemeClr val="accent4">
                    <a:lumMod val="50000"/>
                  </a:schemeClr>
                </a:solidFill>
              </a:rPr>
              <a:t>Қ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ауымдастықтардың таралуының көзөлшемді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контурларын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сызу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(зарисовка)</a:t>
            </a:r>
          </a:p>
        </p:txBody>
      </p:sp>
      <p:pic>
        <p:nvPicPr>
          <p:cNvPr id="2052" name="Picture 4" descr="C:\Users\Lenovo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r="9439"/>
          <a:stretch>
            <a:fillRect/>
          </a:stretch>
        </p:blipFill>
        <p:spPr bwMode="auto">
          <a:xfrm>
            <a:off x="323528" y="1340768"/>
            <a:ext cx="8280920" cy="4684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uto-ally.ru/pars_docs/refs/31/30317/30317_html_m796e8287.png">
            <a:extLst>
              <a:ext uri="{FF2B5EF4-FFF2-40B4-BE49-F238E27FC236}">
                <a16:creationId xmlns:a16="http://schemas.microsoft.com/office/drawing/2014/main" id="{A64C2AC7-FEA4-4D34-8A05-1F755025C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2344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045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70" y="260647"/>
            <a:ext cx="7488322" cy="562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5877272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Рис 2. Результаты дешифрирования </a:t>
            </a:r>
            <a:r>
              <a:rPr lang="ru-RU" sz="2000" b="1" dirty="0" err="1"/>
              <a:t>аэроснимка</a:t>
            </a:r>
            <a:r>
              <a:rPr lang="ru-RU" sz="2000" b="1" dirty="0"/>
              <a:t> 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efdb.ru/images/1288/2574408/51e1e0c0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048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5940425" cy="336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4581128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Фрагмент карты растительности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067296"/>
            <a:ext cx="5940425" cy="472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20688"/>
            <a:ext cx="5940425" cy="337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475656" y="188640"/>
            <a:ext cx="6400800" cy="432048"/>
          </a:xfrm>
        </p:spPr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sz="2400" b="1" kern="0" dirty="0">
                <a:solidFill>
                  <a:schemeClr val="accent4">
                    <a:lumMod val="50000"/>
                  </a:schemeClr>
                </a:solidFill>
              </a:rPr>
              <a:t>Тема: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Учение о ландшафте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7849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Ландшафтоведение – направление физической географии, начавшее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формироваться в конце XIX в</a:t>
            </a:r>
            <a:r>
              <a:rPr lang="ru-RU" sz="2000" dirty="0"/>
              <a:t>. Основная идея физической географии XIX в. – идея  взаимосвязи, взаимообусловленности и взаимопроникновении друг в друга природных географических компонентов:</a:t>
            </a:r>
          </a:p>
          <a:p>
            <a:endParaRPr lang="ru-RU" sz="10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/>
              <a:t> массы твердой земной коры; </a:t>
            </a:r>
          </a:p>
          <a:p>
            <a:pPr>
              <a:buFont typeface="Wingdings" pitchFamily="2" charset="2"/>
              <a:buChar char="Ø"/>
            </a:pPr>
            <a:endParaRPr lang="ru-RU" sz="20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/>
              <a:t> массы гидросферы (на суши это различные скопления поверхностных и подземных вод); </a:t>
            </a:r>
          </a:p>
          <a:p>
            <a:pPr>
              <a:buFont typeface="Wingdings" pitchFamily="2" charset="2"/>
              <a:buChar char="Ø"/>
            </a:pPr>
            <a:endParaRPr lang="ru-RU" sz="20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/>
              <a:t> воздушные массы атмосферы;</a:t>
            </a:r>
          </a:p>
          <a:p>
            <a:pPr>
              <a:buFont typeface="Wingdings" pitchFamily="2" charset="2"/>
              <a:buChar char="Ø"/>
            </a:pPr>
            <a:endParaRPr lang="ru-RU" sz="20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/>
              <a:t> </a:t>
            </a:r>
            <a:r>
              <a:rPr lang="ru-RU" sz="2000" dirty="0" err="1"/>
              <a:t>биоту</a:t>
            </a:r>
            <a:r>
              <a:rPr lang="ru-RU" sz="2000" dirty="0"/>
              <a:t> – сообщества организмов – растений, животных и микроорганизмов;</a:t>
            </a:r>
          </a:p>
          <a:p>
            <a:pPr>
              <a:buFont typeface="Wingdings" pitchFamily="2" charset="2"/>
              <a:buChar char="Ø"/>
            </a:pPr>
            <a:endParaRPr lang="ru-RU" sz="2000" dirty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/>
              <a:t> почву.</a:t>
            </a:r>
          </a:p>
          <a:p>
            <a:pPr>
              <a:buFont typeface="Wingdings" pitchFamily="2" charset="2"/>
              <a:buChar char="Ø"/>
            </a:pPr>
            <a:endParaRPr lang="ru-RU" sz="1000" dirty="0"/>
          </a:p>
          <a:p>
            <a:pPr algn="just"/>
            <a:r>
              <a:rPr lang="ru-RU" sz="2000" dirty="0"/>
              <a:t>Кроме того, в качестве особых географических компонентов обычно различают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рельеф и климат. 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natworld.info/wp-content/uploads/2019/06/redkaja-flora-Altajskogo-kraja-iz-Krasnoj-knigi-900x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563856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A30DC-108F-415B-BED6-CBB64CB1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A2F1B5-F03A-44AB-9D74-3BE02AB378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/>
              <a:t>Экологическая группа растительной ассоциации:</a:t>
            </a:r>
          </a:p>
          <a:p>
            <a:pPr marL="502920" indent="-457200">
              <a:buAutoNum type="arabicPeriod"/>
            </a:pPr>
            <a:r>
              <a:rPr lang="ru-RU" dirty="0"/>
              <a:t>Ксерофиты </a:t>
            </a:r>
          </a:p>
          <a:p>
            <a:pPr marL="502920" indent="-457200">
              <a:buAutoNum type="arabicPeriod"/>
            </a:pPr>
            <a:r>
              <a:rPr lang="ru-RU" dirty="0" err="1"/>
              <a:t>Мезоксерофиты</a:t>
            </a:r>
            <a:endParaRPr lang="ru-RU" dirty="0"/>
          </a:p>
          <a:p>
            <a:pPr marL="502920" indent="-457200">
              <a:buAutoNum type="arabicPeriod"/>
            </a:pPr>
            <a:r>
              <a:rPr lang="ru-RU" dirty="0"/>
              <a:t>Мезофиты</a:t>
            </a:r>
          </a:p>
          <a:p>
            <a:pPr marL="502920" indent="-457200">
              <a:buAutoNum type="arabicPeriod"/>
            </a:pPr>
            <a:r>
              <a:rPr lang="ru-RU" dirty="0" err="1"/>
              <a:t>Гигромезофиты</a:t>
            </a:r>
            <a:endParaRPr lang="ru-RU" dirty="0"/>
          </a:p>
          <a:p>
            <a:pPr marL="502920" indent="-457200">
              <a:buAutoNum type="arabicPeriod"/>
            </a:pPr>
            <a:r>
              <a:rPr lang="ru-RU" dirty="0"/>
              <a:t>Гигрофиты </a:t>
            </a:r>
          </a:p>
          <a:p>
            <a:pPr marL="502920" indent="-457200">
              <a:buAutoNum type="arabicPeriod"/>
            </a:pPr>
            <a:r>
              <a:rPr lang="ru-RU" dirty="0"/>
              <a:t>Гидрофиты</a:t>
            </a:r>
          </a:p>
          <a:p>
            <a:pPr marL="502920" indent="-457200">
              <a:buAutoNum type="arabicPeriod"/>
            </a:pPr>
            <a:r>
              <a:rPr lang="ru-RU" dirty="0"/>
              <a:t>Псаммофиты</a:t>
            </a:r>
          </a:p>
          <a:p>
            <a:pPr marL="502920" indent="-457200">
              <a:buAutoNum type="arabicPeriod"/>
            </a:pPr>
            <a:r>
              <a:rPr lang="ru-RU" dirty="0" err="1"/>
              <a:t>Кальциофиты</a:t>
            </a:r>
            <a:r>
              <a:rPr lang="ru-RU" dirty="0"/>
              <a:t> </a:t>
            </a:r>
          </a:p>
          <a:p>
            <a:pPr marL="502920" indent="-457200">
              <a:buAutoNum type="arabicPeriod"/>
            </a:pPr>
            <a:r>
              <a:rPr lang="ru-RU" dirty="0" err="1"/>
              <a:t>Петрофиты</a:t>
            </a:r>
            <a:endParaRPr lang="ru-RU" dirty="0"/>
          </a:p>
          <a:p>
            <a:pPr marL="502920" indent="-457200">
              <a:buAutoNum type="arabicPeriod"/>
            </a:pPr>
            <a:r>
              <a:rPr lang="ru-RU" dirty="0"/>
              <a:t>Галофиты</a:t>
            </a:r>
          </a:p>
          <a:p>
            <a:pPr marL="50292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8936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54EEE-A44F-4FC4-BFAC-4B87C57BC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1" t="23400" r="37399" b="29000"/>
          <a:stretch/>
        </p:blipFill>
        <p:spPr>
          <a:xfrm>
            <a:off x="1403648" y="476672"/>
            <a:ext cx="609950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03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33343-7EC9-41F3-B2E9-076D4063F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33201" r="32675" b="8001"/>
          <a:stretch/>
        </p:blipFill>
        <p:spPr>
          <a:xfrm>
            <a:off x="1331640" y="404664"/>
            <a:ext cx="615154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9524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771E6-388E-42BB-BFB5-F64FBECC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t="29000" r="34250" b="29000"/>
          <a:stretch/>
        </p:blipFill>
        <p:spPr>
          <a:xfrm>
            <a:off x="1493658" y="836712"/>
            <a:ext cx="615668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81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252CD-15A3-4FDD-A564-E984D0F7C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6" t="17800" r="30312" b="22001"/>
          <a:stretch/>
        </p:blipFill>
        <p:spPr>
          <a:xfrm>
            <a:off x="1326616" y="404664"/>
            <a:ext cx="649076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63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5017A9-C19F-4D1A-B484-589FFC62A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t="40200" r="14563" b="16400"/>
          <a:stretch/>
        </p:blipFill>
        <p:spPr>
          <a:xfrm>
            <a:off x="1547664" y="404664"/>
            <a:ext cx="650394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72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03CCD6-0F70-4E68-B252-7282235A6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2001" r="31100" b="12201"/>
          <a:stretch/>
        </p:blipFill>
        <p:spPr>
          <a:xfrm>
            <a:off x="2267744" y="764704"/>
            <a:ext cx="539140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8632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6E0DC1-F600-4EDD-8754-9633259FE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0600" r="29525" b="12201"/>
          <a:stretch/>
        </p:blipFill>
        <p:spPr>
          <a:xfrm>
            <a:off x="1835696" y="692696"/>
            <a:ext cx="564512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78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814C1-9988-4CE1-8175-C792DF01F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29000" r="26375" b="15000"/>
          <a:stretch/>
        </p:blipFill>
        <p:spPr>
          <a:xfrm>
            <a:off x="1763688" y="764704"/>
            <a:ext cx="626289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4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347472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Исторически идея конкретизировалась в двух направлениях и привела к представлениям </a:t>
            </a:r>
            <a:r>
              <a:rPr lang="ru-RU" sz="2000" u="sng" dirty="0"/>
              <a:t>о </a:t>
            </a:r>
            <a:r>
              <a:rPr lang="ru-RU" sz="2000" b="1" i="1" u="sng" dirty="0"/>
              <a:t>географической оболочке </a:t>
            </a:r>
            <a:r>
              <a:rPr lang="ru-RU" sz="2000" b="1" i="1" dirty="0"/>
              <a:t>с од</a:t>
            </a:r>
            <a:r>
              <a:rPr lang="ru-RU" sz="2000" dirty="0"/>
              <a:t>ной стороны и </a:t>
            </a:r>
            <a:r>
              <a:rPr lang="ru-RU" sz="2000" b="1" i="1" u="sng" dirty="0"/>
              <a:t>о природном территориальном комплексе (ПТК)</a:t>
            </a:r>
            <a:r>
              <a:rPr lang="ru-RU" sz="2000" b="1" i="1" dirty="0"/>
              <a:t> – с </a:t>
            </a:r>
            <a:r>
              <a:rPr lang="ru-RU" sz="2000" dirty="0"/>
              <a:t>другой.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Понятие о природном территориальном комплексе как конкретном 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</a:rPr>
              <a:t>региональном или локальном сочетании компонентов </a:t>
            </a:r>
            <a:r>
              <a:rPr lang="ru-RU" sz="2000" dirty="0"/>
              <a:t>легло в основу ландшафтоведения.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Необходимо различать три главных уровня их организации (или три размерности):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ru-RU" sz="2000" dirty="0"/>
              <a:t> планетарный;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ru-RU" sz="2000" dirty="0"/>
              <a:t> региональный;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ru-RU" sz="2000" dirty="0"/>
              <a:t> локальный, или топический (местный).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136904" cy="528976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0000"/>
                </a:solidFill>
              </a:rPr>
              <a:t>Планетарный уровень </a:t>
            </a:r>
            <a:r>
              <a:rPr lang="ru-RU" sz="1800" dirty="0"/>
              <a:t>представлен на Земле в единственном экземпляре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географической оболочкой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К ПТК </a:t>
            </a:r>
            <a:r>
              <a:rPr lang="ru-RU" sz="1800" b="1" i="1" dirty="0">
                <a:solidFill>
                  <a:srgbClr val="FF0000"/>
                </a:solidFill>
              </a:rPr>
              <a:t>регионального уровня </a:t>
            </a:r>
            <a:r>
              <a:rPr lang="ru-RU" sz="1800" dirty="0"/>
              <a:t>относятся крупные и достаточно сложные по строению структурные подразделения – от ландшафтных зон до видов ландшафтов.</a:t>
            </a:r>
          </a:p>
          <a:p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Под системами </a:t>
            </a:r>
            <a:r>
              <a:rPr lang="ru-RU" sz="1800" b="1" i="1" dirty="0">
                <a:solidFill>
                  <a:srgbClr val="FF0000"/>
                </a:solidFill>
              </a:rPr>
              <a:t>локального уровня </a:t>
            </a:r>
            <a:r>
              <a:rPr lang="ru-RU" sz="1800" dirty="0"/>
              <a:t>подразумеваются относительно простые ПТК, из которых построены региональные системы – </a:t>
            </a:r>
            <a:r>
              <a:rPr lang="ru-RU" sz="1800" b="1" dirty="0"/>
              <a:t>урочища, фации и другие.</a:t>
            </a:r>
            <a:r>
              <a:rPr lang="ru-RU" sz="1800" dirty="0"/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По мнению многих специалистов в области ландшафтоведения, эти  уровни объединяет основная или узловая ступень: </a:t>
            </a:r>
            <a:r>
              <a:rPr lang="ru-RU" sz="1800" b="1" i="1" dirty="0"/>
              <a:t>ландшафт.</a:t>
            </a:r>
            <a:endParaRPr lang="ru-RU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8064896" cy="536177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Региональные и локальные системы, или природные территориальные комплексы</a:t>
            </a:r>
            <a:r>
              <a:rPr lang="ru-RU" dirty="0"/>
              <a:t>, представляют собой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объекты ландшафтного исследования.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Ландшафтоведение как направление физической географии, которое изучает ПТК регионального и локального уровней. Это определение подчеркивает неразрывную связь ландшафтоведения и общей физической географии.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Географическая оболочка является </a:t>
            </a:r>
            <a:r>
              <a:rPr lang="ru-RU" b="1" u="sng" dirty="0"/>
              <a:t>единой, целостной материальной системой</a:t>
            </a:r>
            <a:r>
              <a:rPr lang="ru-RU" dirty="0"/>
              <a:t>, но в ней отчетливо выделяются разнородные структурные части.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Географическая оболочка пространственно дифференцирована как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 вертикали, так и по горизонтали.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8136904" cy="53285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Географическая оболочка в вертикальном направлении распадается на ряд частных или компонентных оболочек: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5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/>
              <a:t>   литосферу;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u-RU" sz="1000" dirty="0"/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/>
              <a:t>гидросферу;  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/>
              <a:t>   атмосферу;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/>
              <a:t>   биосферу;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/>
              <a:t>   </a:t>
            </a:r>
            <a:r>
              <a:rPr lang="ru-RU" dirty="0" err="1"/>
              <a:t>педосферу</a:t>
            </a:r>
            <a:r>
              <a:rPr lang="ru-RU" dirty="0"/>
              <a:t>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На контактах атмосферы, гидросферы и литосферы происходит их наиболее активное взаимодействие, именно здесь наблюдается концентрация жизни, формируется производный компонент – </a:t>
            </a:r>
            <a:r>
              <a:rPr lang="ru-RU" b="1" i="1" u="sng" dirty="0">
                <a:solidFill>
                  <a:schemeClr val="accent4">
                    <a:lumMod val="50000"/>
                  </a:schemeClr>
                </a:solidFill>
              </a:rPr>
              <a:t>почвы.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Узкую контактную и наиболее активную пленку географической оболочки иногда называют </a:t>
            </a:r>
            <a:r>
              <a:rPr lang="ru-RU" b="1" i="1" u="sng" dirty="0">
                <a:solidFill>
                  <a:schemeClr val="accent4">
                    <a:lumMod val="50000"/>
                  </a:schemeClr>
                </a:solidFill>
              </a:rPr>
              <a:t>ландшафтной сферой. </a:t>
            </a:r>
            <a:endParaRPr lang="ru-RU" u="sng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568952" cy="593784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/>
              <a:t>Понятие о </a:t>
            </a:r>
            <a:r>
              <a:rPr lang="ru-RU" sz="2000" dirty="0"/>
              <a:t>ландшафтной сфере было предложено в 1950 году Ю.К. Ефремовым.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Ф.Н. </a:t>
            </a:r>
            <a:r>
              <a:rPr lang="ru-RU" sz="2000" dirty="0" err="1"/>
              <a:t>Мильков</a:t>
            </a:r>
            <a:r>
              <a:rPr lang="ru-RU" sz="2000" dirty="0"/>
              <a:t> в своих трудах 1970–1980-х гг. развил представление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о ландшафтной сфере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В ландшафтную сферу входят: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/>
              <a:t> современная кора выветривания;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/>
              <a:t> почвы;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/>
              <a:t> растительность;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/>
              <a:t> животные организмы;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sz="1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/>
              <a:t> приземные слои воздуха.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В результате прямого соприкосновения и активного взаимодействия литосферы, атмосферы и гидросферы здесь образуются специфические природные комплексы – </a:t>
            </a:r>
            <a:r>
              <a:rPr lang="ru-RU" sz="2000" b="1" dirty="0">
                <a:solidFill>
                  <a:srgbClr val="FF0000"/>
                </a:solidFill>
              </a:rPr>
              <a:t>земные ландшафты</a:t>
            </a:r>
            <a:r>
              <a:rPr lang="ru-RU" sz="20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848872" cy="500173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По разным авторам ее мощность различна. Д.А. Арманд считает, что верхняя граница этой сферы проходит на высоте 8–16 км, нижняя – на глубине 12–70 км [2]. По мнению Ф.Н. Милькова, она ограничена по вертикали от нескольких десятков до 500 м.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Ландшафтная сфера и составляет </a:t>
            </a:r>
            <a:r>
              <a:rPr lang="ru-RU" sz="2400" b="1" i="1" dirty="0"/>
              <a:t>предмет изучения ландшафтове</a:t>
            </a:r>
            <a:r>
              <a:rPr lang="ru-RU" sz="2400" dirty="0"/>
              <a:t>дения.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Характерны также основные закономерности развития географической оболочки: </a:t>
            </a:r>
            <a:r>
              <a:rPr lang="ru-RU" sz="2400" b="1" i="1" dirty="0">
                <a:solidFill>
                  <a:srgbClr val="FF0000"/>
                </a:solidFill>
              </a:rPr>
              <a:t>зональность, провинциальность, </a:t>
            </a:r>
            <a:r>
              <a:rPr lang="ru-RU" sz="2400" b="1" i="1" dirty="0" err="1">
                <a:solidFill>
                  <a:srgbClr val="FF0000"/>
                </a:solidFill>
              </a:rPr>
              <a:t>азональность</a:t>
            </a:r>
            <a:r>
              <a:rPr lang="ru-RU" sz="2400" b="1" i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753264"/>
          </a:xfrm>
        </p:spPr>
        <p:txBody>
          <a:bodyPr/>
          <a:lstStyle/>
          <a:p>
            <a:pPr algn="ctr">
              <a:buNone/>
            </a:pPr>
            <a:r>
              <a:rPr lang="kk-KZ" sz="2400" b="1" u="sng" dirty="0"/>
              <a:t>Негізгі әдебиет:</a:t>
            </a:r>
            <a:r>
              <a:rPr lang="kk-KZ" sz="2400" dirty="0"/>
              <a:t>  </a:t>
            </a:r>
            <a:endParaRPr lang="ru-RU" sz="2400" dirty="0"/>
          </a:p>
          <a:p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971600" y="1700808"/>
            <a:ext cx="756084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746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k-K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Воронов А.Г. Геоботаника. М., 1973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indent="4746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Тихомиров В.Н. Геоботаника: курс лекций. Минск 2006</a:t>
            </a:r>
            <a:r>
              <a:rPr lang="kk-KZ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indent="4746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kk-KZ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Исаченко А.Г. Ландшафтоведение.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marR="0" lvl="0" indent="4746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Лемеза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Н.А. Геоботаника: учебная практика 2008. - 255 с. </a:t>
            </a:r>
          </a:p>
          <a:p>
            <a:pPr marL="0" marR="0" lvl="0" indent="4746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Мухитдинов Э. Геоботаника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негіздері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Алматы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2000 ж. 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46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Иллюстрированный определитель растений Казахстана. Т.1-2;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Алматы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1972-1973.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7992888" cy="492972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u="sng" dirty="0"/>
              <a:t>Задачи ландшафтоведения - </a:t>
            </a:r>
            <a:r>
              <a:rPr lang="ru-RU" dirty="0"/>
              <a:t>рассмотрение наземных </a:t>
            </a:r>
            <a:r>
              <a:rPr lang="ru-RU" dirty="0" err="1"/>
              <a:t>геосистем</a:t>
            </a:r>
            <a:r>
              <a:rPr lang="ru-RU" dirty="0"/>
              <a:t>, т. е. природных территориальных комплексов.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Изучении закономерностей их </a:t>
            </a:r>
            <a:r>
              <a:rPr lang="ru-RU" b="1" i="1" u="sng" dirty="0"/>
              <a:t>дифференциации и интеграции, развития и размещения, их различных свойств, структуры, функционирования, динамики и эволюции.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b="1" i="1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94E178-7495-4EFB-9917-968ADE9E7B2C}"/>
              </a:ext>
            </a:extLst>
          </p:cNvPr>
          <p:cNvSpPr/>
          <p:nvPr/>
        </p:nvSpPr>
        <p:spPr>
          <a:xfrm>
            <a:off x="683568" y="836712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Табиғи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(ТК) -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төменгі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дәрежедегі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өзара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байланысты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компоненттер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мен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кешендердің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өзін-өзі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реттейтін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өзін-өзі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өндіретін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жүйесі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(Ф.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Н.Мильковтың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анықтамасы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). Табиғи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кешендер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(ТАК)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табиғи-аквалдық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(ТАК)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болып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бөлінеді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2400" dirty="0"/>
              <a:t>ПТК </a:t>
            </a:r>
            <a:r>
              <a:rPr lang="ru-RU" sz="2400" dirty="0" err="1"/>
              <a:t>терминіне</a:t>
            </a:r>
            <a:r>
              <a:rPr lang="ru-RU" sz="2400" dirty="0"/>
              <a:t> </a:t>
            </a:r>
            <a:r>
              <a:rPr lang="ru-RU" sz="2400" dirty="0" err="1"/>
              <a:t>екі</a:t>
            </a:r>
            <a:r>
              <a:rPr lang="ru-RU" sz="2400" dirty="0"/>
              <a:t> </a:t>
            </a:r>
            <a:r>
              <a:rPr lang="ru-RU" sz="2400" dirty="0" err="1"/>
              <a:t>көзқарас</a:t>
            </a:r>
            <a:r>
              <a:rPr lang="ru-RU" sz="2400" dirty="0"/>
              <a:t> бар: </a:t>
            </a:r>
            <a:r>
              <a:rPr lang="ru-RU" sz="2400" dirty="0" err="1"/>
              <a:t>біріншісі</a:t>
            </a:r>
            <a:r>
              <a:rPr lang="ru-RU" sz="2400" dirty="0"/>
              <a:t> – ландшафт </a:t>
            </a:r>
            <a:r>
              <a:rPr lang="ru-RU" sz="2400" dirty="0" err="1"/>
              <a:t>терминінің</a:t>
            </a:r>
            <a:r>
              <a:rPr lang="ru-RU" sz="2400" dirty="0"/>
              <a:t> </a:t>
            </a:r>
            <a:r>
              <a:rPr lang="ru-RU" sz="2400" dirty="0" err="1"/>
              <a:t>синонимі</a:t>
            </a:r>
            <a:r>
              <a:rPr lang="ru-RU" sz="2400" dirty="0"/>
              <a:t> (Д.Л. Арманд, Ф. </a:t>
            </a:r>
            <a:r>
              <a:rPr lang="ru-RU" sz="2400" dirty="0" err="1"/>
              <a:t>Н.Мильков</a:t>
            </a:r>
            <a:r>
              <a:rPr lang="ru-RU" sz="2400" dirty="0"/>
              <a:t>, В. П. </a:t>
            </a:r>
            <a:r>
              <a:rPr lang="ru-RU" sz="2400" dirty="0" err="1"/>
              <a:t>Прокаев</a:t>
            </a:r>
            <a:r>
              <a:rPr lang="ru-RU" sz="2400" dirty="0"/>
              <a:t>, Ю. К. Ефремов </a:t>
            </a:r>
            <a:r>
              <a:rPr lang="ru-RU" sz="2400" dirty="0" err="1"/>
              <a:t>және</a:t>
            </a:r>
            <a:r>
              <a:rPr lang="ru-RU" sz="2400" dirty="0"/>
              <a:t> т. б.), </a:t>
            </a:r>
            <a:r>
              <a:rPr lang="ru-RU" sz="2400" dirty="0" err="1"/>
              <a:t>екіншісі</a:t>
            </a:r>
            <a:r>
              <a:rPr lang="ru-RU" sz="2400" dirty="0"/>
              <a:t> – ландшафт </a:t>
            </a:r>
            <a:r>
              <a:rPr lang="ru-RU" sz="2400" dirty="0" err="1"/>
              <a:t>термині</a:t>
            </a:r>
            <a:r>
              <a:rPr lang="ru-RU" sz="2400" dirty="0"/>
              <a:t> </a:t>
            </a:r>
            <a:r>
              <a:rPr lang="ru-RU" sz="2400" dirty="0" err="1"/>
              <a:t>белгілі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таксономиялық</a:t>
            </a:r>
            <a:r>
              <a:rPr lang="ru-RU" sz="2400" dirty="0"/>
              <a:t> </a:t>
            </a:r>
            <a:r>
              <a:rPr lang="ru-RU" sz="2400" dirty="0" err="1"/>
              <a:t>дәреженің</a:t>
            </a:r>
            <a:r>
              <a:rPr lang="ru-RU" sz="2400" dirty="0"/>
              <a:t> </a:t>
            </a:r>
            <a:r>
              <a:rPr lang="ru-RU" sz="2400" dirty="0" err="1"/>
              <a:t>бірлігін</a:t>
            </a:r>
            <a:r>
              <a:rPr lang="ru-RU" sz="2400" dirty="0"/>
              <a:t> </a:t>
            </a:r>
            <a:r>
              <a:rPr lang="ru-RU" sz="2400" dirty="0" err="1"/>
              <a:t>білдіреді</a:t>
            </a:r>
            <a:r>
              <a:rPr lang="ru-RU" sz="2400" dirty="0"/>
              <a:t> (А. Г. Исаченко, Н. А. Солнцев).</a:t>
            </a:r>
          </a:p>
        </p:txBody>
      </p:sp>
    </p:spTree>
    <p:extLst>
      <p:ext uri="{BB962C8B-B14F-4D97-AF65-F5344CB8AC3E}">
        <p14:creationId xmlns:p14="http://schemas.microsoft.com/office/powerpoint/2010/main" val="885889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332656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/>
              <a:t>Школа В.В. Докучаева и развитие науки до 1917 года</a:t>
            </a:r>
            <a:endParaRPr lang="ru-RU" sz="2400" b="1" i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980728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dirty="0"/>
              <a:t>Традиционная «единая» география распалась, изжила себя. </a:t>
            </a:r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r>
              <a:rPr lang="ru-RU" sz="2000" dirty="0"/>
              <a:t>Формируется мощная географическая школа. Основатель профессор Петербургского университета </a:t>
            </a:r>
            <a:r>
              <a:rPr lang="ru-RU" sz="2000" b="1" dirty="0"/>
              <a:t>В.В. Докучаев (1846–1903)</a:t>
            </a:r>
            <a:r>
              <a:rPr lang="ru-RU" sz="2000" dirty="0"/>
              <a:t>, величайшей научной заслугой которого было </a:t>
            </a:r>
            <a:r>
              <a:rPr lang="ru-RU" sz="2000" dirty="0">
                <a:solidFill>
                  <a:srgbClr val="FF0000"/>
                </a:solidFill>
              </a:rPr>
              <a:t>создание науки о почве. </a:t>
            </a:r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r>
              <a:rPr lang="ru-RU" sz="2000" dirty="0"/>
              <a:t>По В.В. Докучаеву, почва есть результат  взаимодействия всех географических компонентов.</a:t>
            </a:r>
          </a:p>
          <a:p>
            <a:pPr algn="just">
              <a:buNone/>
            </a:pPr>
            <a:endParaRPr lang="ru-RU" sz="2000" dirty="0"/>
          </a:p>
          <a:p>
            <a:pPr algn="just"/>
            <a:r>
              <a:rPr lang="ru-RU" sz="2000" dirty="0"/>
              <a:t>В начале XX в. в теорию и практику географии прочно вошла </a:t>
            </a:r>
            <a:r>
              <a:rPr lang="ru-RU" sz="2000" dirty="0" err="1"/>
              <a:t>докучаевская</a:t>
            </a:r>
            <a:r>
              <a:rPr lang="ru-RU" sz="2000" dirty="0"/>
              <a:t> концепция </a:t>
            </a:r>
            <a:r>
              <a:rPr lang="ru-RU" sz="2000" b="1" dirty="0">
                <a:solidFill>
                  <a:srgbClr val="FF0000"/>
                </a:solidFill>
              </a:rPr>
              <a:t>природной зональности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Зона – это природный комплекс высшего ранга, в границах которого все компоненты образуют взаимообусловленное единство. Докучаев, сформулировал </a:t>
            </a:r>
            <a:r>
              <a:rPr lang="ru-RU" sz="2000" b="1" i="1" dirty="0">
                <a:solidFill>
                  <a:srgbClr val="FF0000"/>
                </a:solidFill>
              </a:rPr>
              <a:t>первый географический закон.</a:t>
            </a:r>
            <a:endParaRPr lang="ru-RU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620688"/>
            <a:ext cx="8064896" cy="58326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Комплексные исследования с различными практическими задачами на разных территориальных уровнях детальности привел к более твердому убеждению в объективном существовании закономерных взаимообусловленных территориальных сочетаний природных компонентов.  В начале нынешнего столетия эта идея воплотилась в понятии о </a:t>
            </a:r>
            <a:r>
              <a:rPr lang="ru-RU" sz="2000" b="1" i="1" dirty="0"/>
              <a:t>ландшафте.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b="1" i="1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Научное понятие </a:t>
            </a:r>
            <a:r>
              <a:rPr lang="ru-RU" sz="2000" b="1" dirty="0">
                <a:solidFill>
                  <a:srgbClr val="FF0000"/>
                </a:solidFill>
              </a:rPr>
              <a:t>«ландшафт» </a:t>
            </a:r>
            <a:r>
              <a:rPr lang="ru-RU" sz="2000" dirty="0"/>
              <a:t>в географическую науку ввел </a:t>
            </a:r>
            <a:r>
              <a:rPr lang="ru-RU" sz="2000" b="1" u="sng" dirty="0"/>
              <a:t>Л.С. Берг (1876–1950). </a:t>
            </a:r>
            <a:r>
              <a:rPr lang="ru-RU" sz="2000" dirty="0"/>
              <a:t>Высказал что именно ландшафты представляют собой </a:t>
            </a:r>
            <a:r>
              <a:rPr lang="ru-RU" sz="2000" b="1" i="1" dirty="0"/>
              <a:t>предмет исследования географии.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b="1" i="1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/>
              <a:t>Л.С. Берг определил ландшафт как «область, в которой характер </a:t>
            </a:r>
            <a:r>
              <a:rPr lang="ru-RU" sz="2000" dirty="0"/>
              <a:t>рельефа, климата, растительного и почвенного покрова сливается в единое гармоническое целое, типически повторяющееся на протяжении известной зоны Земли".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980728"/>
            <a:ext cx="8352928" cy="568863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Главная географическая идея 1920-х гг. – </a:t>
            </a:r>
            <a:r>
              <a:rPr lang="ru-RU" sz="2000" dirty="0">
                <a:solidFill>
                  <a:srgbClr val="FF0000"/>
                </a:solidFill>
              </a:rPr>
              <a:t>идея районирования</a:t>
            </a:r>
            <a:r>
              <a:rPr lang="ru-RU" sz="2000" dirty="0"/>
              <a:t>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Опыт районирования дал возможность сформулировать </a:t>
            </a:r>
            <a:r>
              <a:rPr lang="ru-RU" sz="2000" b="1" i="1" dirty="0">
                <a:solidFill>
                  <a:srgbClr val="FF0000"/>
                </a:solidFill>
              </a:rPr>
              <a:t>принцип провинциальности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u="sng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Практически его реализация выразилась в зарождении </a:t>
            </a:r>
            <a:r>
              <a:rPr lang="ru-RU" sz="2000" b="1" i="1" dirty="0">
                <a:solidFill>
                  <a:srgbClr val="FF0000"/>
                </a:solidFill>
              </a:rPr>
              <a:t>полевой ландшафтной съемки и появлении первых ландшафтных карт</a:t>
            </a:r>
            <a:r>
              <a:rPr lang="ru-RU" sz="2000" b="1" i="1" dirty="0"/>
              <a:t>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b="1" i="1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/>
              <a:t>Пионерами ландшафтной съемки </a:t>
            </a:r>
            <a:r>
              <a:rPr lang="ru-RU" sz="2000" dirty="0"/>
              <a:t>являются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Б.Б. Полынов и И.В. Ларин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Определение наиболее дробной (элементарной) ступени ландшафтного деления </a:t>
            </a:r>
            <a:r>
              <a:rPr lang="ru-RU" sz="2000" b="1" dirty="0"/>
              <a:t>Б.Б. Полынов и И.М. Крашенинников </a:t>
            </a:r>
            <a:r>
              <a:rPr lang="ru-RU" sz="2000" dirty="0"/>
              <a:t>называли </a:t>
            </a:r>
            <a:r>
              <a:rPr lang="ru-RU" sz="2000" dirty="0">
                <a:solidFill>
                  <a:srgbClr val="FF0000"/>
                </a:solidFill>
              </a:rPr>
              <a:t>элементарным ландшафтом</a:t>
            </a:r>
            <a:r>
              <a:rPr lang="ru-RU" sz="2000" dirty="0"/>
              <a:t>, а И.В. Ларин – </a:t>
            </a:r>
            <a:r>
              <a:rPr lang="ru-RU" sz="2000" dirty="0">
                <a:solidFill>
                  <a:srgbClr val="FF0000"/>
                </a:solidFill>
              </a:rPr>
              <a:t>микроландшафтом</a:t>
            </a:r>
            <a:r>
              <a:rPr lang="ru-RU" sz="2000" dirty="0"/>
              <a:t>.</a:t>
            </a:r>
          </a:p>
          <a:p>
            <a:pPr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Появление первых идей в области </a:t>
            </a:r>
            <a:r>
              <a:rPr lang="ru-RU" sz="2000" b="1" i="1" dirty="0">
                <a:solidFill>
                  <a:srgbClr val="FF0000"/>
                </a:solidFill>
              </a:rPr>
              <a:t>динамики и эволюции ландшафта.</a:t>
            </a:r>
            <a:r>
              <a:rPr lang="ru-RU" sz="2000" b="1" i="1" dirty="0"/>
              <a:t> </a:t>
            </a: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88640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/>
              <a:t>Ландшафтоведение в 20–30-е годы XX в.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3528" y="836712"/>
            <a:ext cx="8496944" cy="383476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Распространение ландшафтных съемок Н.А. Солнцева.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1948 г. Н.А. Солнцев, развивая идеи Л.Г. Раменского и Л.С. Берга, </a:t>
            </a:r>
            <a:r>
              <a:rPr lang="ru-RU" b="1" dirty="0">
                <a:solidFill>
                  <a:srgbClr val="FF0000"/>
                </a:solidFill>
              </a:rPr>
              <a:t>углубил представление о ландшафте и его морфологии.</a:t>
            </a:r>
            <a:r>
              <a:rPr lang="ru-RU" dirty="0"/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Согласно его определению, ландшафт – основная таксономическая единица в ряду природных территориальных комплексов; это генетически единая территориальная система, построенная из закономерно сочетающихся морфологических частей – урочищ и фаций.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864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Ландшафтоведение после Второй мировой войны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208912" cy="572181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В это время оживился интерес </a:t>
            </a:r>
            <a:r>
              <a:rPr lang="ru-RU" sz="2000" dirty="0">
                <a:solidFill>
                  <a:srgbClr val="FF0000"/>
                </a:solidFill>
              </a:rPr>
              <a:t>к теоретическим вопросам ландшафтоведения.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Основное внимание привлекали вопросы, связанные с </a:t>
            </a:r>
            <a:r>
              <a:rPr lang="ru-RU" sz="2000" dirty="0">
                <a:solidFill>
                  <a:srgbClr val="FF0000"/>
                </a:solidFill>
              </a:rPr>
              <a:t>ландшафтной съемкой и созданием ландшафтных карт</a:t>
            </a:r>
            <a:r>
              <a:rPr lang="ru-RU" sz="2000" dirty="0"/>
              <a:t>: морфология ландшафта, принципы выделения фаций и урочищ, их систематика, критерии и объем ландшафта, проблема ландшафтных границ.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В связи с созданием ландшафтных карт возникла </a:t>
            </a:r>
            <a:r>
              <a:rPr lang="ru-RU" sz="2000" dirty="0">
                <a:solidFill>
                  <a:srgbClr val="FF0000"/>
                </a:solidFill>
              </a:rPr>
              <a:t>проблема классификации ландшафтов.</a:t>
            </a:r>
            <a:r>
              <a:rPr lang="ru-RU" sz="2000" dirty="0"/>
              <a:t> Подробная классификация была разработана для территории СССР применительно к карте в масштабе 1:4 000 000.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1052736"/>
            <a:ext cx="7992888" cy="496855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 середины 1960-х гг. наблюдается поворот </a:t>
            </a:r>
            <a:r>
              <a:rPr lang="ru-RU" dirty="0" err="1"/>
              <a:t>ландшафтоведов</a:t>
            </a:r>
            <a:r>
              <a:rPr lang="ru-RU" dirty="0"/>
              <a:t> к вопросам изучения </a:t>
            </a:r>
            <a:r>
              <a:rPr lang="ru-RU" dirty="0">
                <a:solidFill>
                  <a:srgbClr val="FF0000"/>
                </a:solidFill>
              </a:rPr>
              <a:t>структуры, функционирования и динамики ландшафтов, </a:t>
            </a:r>
            <a:r>
              <a:rPr lang="ru-RU" dirty="0"/>
              <a:t>а также </a:t>
            </a:r>
            <a:r>
              <a:rPr lang="ru-RU" dirty="0">
                <a:solidFill>
                  <a:srgbClr val="FF0000"/>
                </a:solidFill>
              </a:rPr>
              <a:t>техногенного воздействия </a:t>
            </a:r>
            <a:r>
              <a:rPr lang="ru-RU" dirty="0"/>
              <a:t>на них.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Первостепенное значение для дальнейшего прогресса ландшафтоведения имеет расширение и углубление </a:t>
            </a:r>
            <a:r>
              <a:rPr lang="ru-RU" b="1" dirty="0">
                <a:solidFill>
                  <a:srgbClr val="FF0000"/>
                </a:solidFill>
              </a:rPr>
              <a:t>экспериментальных полевых исследований</a:t>
            </a:r>
            <a:r>
              <a:rPr lang="ru-RU" dirty="0"/>
              <a:t>, в особенности стационарных, а также </a:t>
            </a:r>
            <a:r>
              <a:rPr lang="ru-RU" b="1" dirty="0">
                <a:solidFill>
                  <a:srgbClr val="FF0000"/>
                </a:solidFill>
              </a:rPr>
              <a:t>ландшафтного картографирования.</a:t>
            </a:r>
            <a:endParaRPr lang="ru-RU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32656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Современный этап науки о ландшафте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722D5C3-5E5A-4819-8353-0053E7A7EB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7992888" cy="4896544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" indent="0" algn="ctr">
              <a:buNone/>
            </a:pPr>
            <a:r>
              <a:rPr lang="ru-RU" sz="7400" dirty="0" err="1"/>
              <a:t>Үш</a:t>
            </a:r>
            <a:r>
              <a:rPr lang="ru-RU" sz="7400" dirty="0"/>
              <a:t> </a:t>
            </a:r>
            <a:r>
              <a:rPr lang="ru-RU" sz="7400" dirty="0" err="1"/>
              <a:t>негізгі</a:t>
            </a:r>
            <a:r>
              <a:rPr lang="ru-RU" sz="7400" dirty="0"/>
              <a:t> </a:t>
            </a:r>
            <a:r>
              <a:rPr lang="ru-RU" sz="7400" dirty="0" err="1"/>
              <a:t>деңгей</a:t>
            </a:r>
            <a:r>
              <a:rPr lang="ru-RU" sz="7400" dirty="0"/>
              <a:t>: </a:t>
            </a:r>
          </a:p>
          <a:p>
            <a:pPr marL="45720" indent="0" algn="just">
              <a:buNone/>
            </a:pPr>
            <a:endParaRPr lang="ru-RU" sz="7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7400" dirty="0"/>
              <a:t> </a:t>
            </a:r>
            <a:r>
              <a:rPr lang="ru-RU" sz="9600" dirty="0" err="1"/>
              <a:t>планетарлық</a:t>
            </a:r>
            <a:r>
              <a:rPr lang="ru-RU" sz="9600" dirty="0"/>
              <a:t>;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9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9600" dirty="0"/>
              <a:t> </a:t>
            </a:r>
            <a:r>
              <a:rPr lang="ru-RU" sz="9600" dirty="0" err="1"/>
              <a:t>өңірлік</a:t>
            </a:r>
            <a:r>
              <a:rPr lang="ru-RU" sz="9600" dirty="0"/>
              <a:t>;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9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9600" dirty="0"/>
              <a:t> </a:t>
            </a:r>
            <a:r>
              <a:rPr lang="ru-RU" sz="9600" dirty="0" err="1"/>
              <a:t>жергілікті</a:t>
            </a:r>
            <a:r>
              <a:rPr lang="ru-RU" sz="9600" dirty="0"/>
              <a:t> </a:t>
            </a:r>
            <a:r>
              <a:rPr lang="ru-RU" sz="9600" dirty="0" err="1"/>
              <a:t>немесе</a:t>
            </a:r>
            <a:r>
              <a:rPr lang="ru-RU" sz="9600" dirty="0"/>
              <a:t> </a:t>
            </a:r>
            <a:r>
              <a:rPr lang="ru-RU" sz="9600" dirty="0" err="1"/>
              <a:t>топикалық</a:t>
            </a:r>
            <a:r>
              <a:rPr lang="ru-RU" sz="9600" dirty="0"/>
              <a:t> (</a:t>
            </a:r>
            <a:r>
              <a:rPr lang="ru-RU" sz="9600" dirty="0" err="1"/>
              <a:t>жергілікті</a:t>
            </a:r>
            <a:r>
              <a:rPr lang="ru-RU" sz="9600" dirty="0"/>
              <a:t>).</a:t>
            </a:r>
            <a:endParaRPr lang="ru-RU" sz="9600" dirty="0">
              <a:solidFill>
                <a:srgbClr val="0000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7400" dirty="0"/>
          </a:p>
          <a:p>
            <a:pPr marL="45720" indent="0" algn="just">
              <a:buNone/>
            </a:pPr>
            <a:endParaRPr lang="ru-RU" sz="7400" dirty="0">
              <a:solidFill>
                <a:srgbClr val="000000"/>
              </a:solidFill>
            </a:endParaRPr>
          </a:p>
          <a:p>
            <a:pPr marL="45720" indent="0" algn="just">
              <a:buNone/>
            </a:pPr>
            <a:r>
              <a:rPr lang="ru-RU" sz="7400" dirty="0"/>
              <a:t>ГҚ </a:t>
            </a:r>
            <a:r>
              <a:rPr lang="ru-RU" sz="7400" dirty="0" err="1"/>
              <a:t>дифференциациясы</a:t>
            </a:r>
            <a:r>
              <a:rPr lang="ru-RU" sz="7400" dirty="0"/>
              <a:t> - </a:t>
            </a:r>
            <a:r>
              <a:rPr lang="ru-RU" sz="7400" dirty="0" err="1"/>
              <a:t>біртұтас</a:t>
            </a:r>
            <a:r>
              <a:rPr lang="ru-RU" sz="7400" dirty="0"/>
              <a:t> </a:t>
            </a:r>
            <a:r>
              <a:rPr lang="ru-RU" sz="7400" dirty="0" err="1"/>
              <a:t>планетарлық</a:t>
            </a:r>
            <a:r>
              <a:rPr lang="ru-RU" sz="7400" dirty="0"/>
              <a:t> </a:t>
            </a:r>
            <a:r>
              <a:rPr lang="ru-RU" sz="7400" dirty="0" err="1"/>
              <a:t>кешенді</a:t>
            </a:r>
            <a:r>
              <a:rPr lang="ru-RU" sz="7400" dirty="0"/>
              <a:t> </a:t>
            </a:r>
            <a:r>
              <a:rPr lang="ru-RU" sz="7400" dirty="0" err="1"/>
              <a:t>әртүрлі</a:t>
            </a:r>
            <a:r>
              <a:rPr lang="ru-RU" sz="7400" dirty="0"/>
              <a:t> </a:t>
            </a:r>
            <a:r>
              <a:rPr lang="ru-RU" sz="7400" dirty="0" err="1"/>
              <a:t>деңгейдегі</a:t>
            </a:r>
            <a:r>
              <a:rPr lang="ru-RU" sz="7400" dirty="0"/>
              <a:t> </a:t>
            </a:r>
            <a:r>
              <a:rPr lang="ru-RU" sz="7400" dirty="0" err="1"/>
              <a:t>объективті</a:t>
            </a:r>
            <a:r>
              <a:rPr lang="ru-RU" sz="7400" dirty="0"/>
              <a:t> </a:t>
            </a:r>
            <a:r>
              <a:rPr lang="ru-RU" sz="7400" dirty="0" err="1"/>
              <a:t>табиғи</a:t>
            </a:r>
            <a:r>
              <a:rPr lang="ru-RU" sz="7400" dirty="0"/>
              <a:t> </a:t>
            </a:r>
            <a:r>
              <a:rPr lang="ru-RU" sz="7400" dirty="0" err="1"/>
              <a:t>кешендерге</a:t>
            </a:r>
            <a:r>
              <a:rPr lang="ru-RU" sz="7400" dirty="0"/>
              <a:t> </a:t>
            </a:r>
            <a:r>
              <a:rPr lang="ru-RU" sz="7400" dirty="0" err="1"/>
              <a:t>бөлу</a:t>
            </a:r>
            <a:r>
              <a:rPr lang="ru-RU" sz="7400" dirty="0"/>
              <a:t>. Аймақтық </a:t>
            </a:r>
            <a:r>
              <a:rPr lang="ru-RU" sz="7400" dirty="0" err="1"/>
              <a:t>және</a:t>
            </a:r>
            <a:r>
              <a:rPr lang="ru-RU" sz="7400" dirty="0"/>
              <a:t> </a:t>
            </a:r>
            <a:r>
              <a:rPr lang="ru-RU" sz="7400" dirty="0" err="1"/>
              <a:t>жергілікті</a:t>
            </a:r>
            <a:r>
              <a:rPr lang="ru-RU" sz="7400" dirty="0"/>
              <a:t> </a:t>
            </a:r>
            <a:r>
              <a:rPr lang="ru-RU" sz="7400" dirty="0" err="1"/>
              <a:t>себептерге</a:t>
            </a:r>
            <a:r>
              <a:rPr lang="ru-RU" sz="7400" dirty="0"/>
              <a:t> </a:t>
            </a:r>
            <a:r>
              <a:rPr lang="ru-RU" sz="7400" dirty="0" err="1"/>
              <a:t>байланысты</a:t>
            </a:r>
            <a:r>
              <a:rPr lang="ru-RU" sz="7400" dirty="0"/>
              <a:t> </a:t>
            </a:r>
            <a:r>
              <a:rPr lang="ru-RU" sz="7400" dirty="0" err="1"/>
              <a:t>саралау</a:t>
            </a:r>
            <a:r>
              <a:rPr lang="ru-RU" sz="7400" dirty="0"/>
              <a:t> .</a:t>
            </a:r>
            <a:endParaRPr lang="ru-RU" sz="74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26CDED-1F8E-4E78-AFB2-93317CEF1803}"/>
              </a:ext>
            </a:extLst>
          </p:cNvPr>
          <p:cNvSpPr/>
          <p:nvPr/>
        </p:nvSpPr>
        <p:spPr>
          <a:xfrm>
            <a:off x="899592" y="260649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Эпигеосфераның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аймақтық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жергілікті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дифференциациясы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86576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учение / Интернет-лицей | ТПУ">
            <a:extLst>
              <a:ext uri="{FF2B5EF4-FFF2-40B4-BE49-F238E27FC236}">
                <a16:creationId xmlns:a16="http://schemas.microsoft.com/office/drawing/2014/main" id="{4F8628ED-8632-481A-B231-791B38F7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7122368" cy="53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7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141277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Геоботаниканың зерттеу</a:t>
            </a:r>
            <a:r>
              <a:rPr lang="ru-RU" sz="2000" b="1" dirty="0"/>
              <a:t> </a:t>
            </a:r>
            <a:r>
              <a:rPr lang="ru-RU" sz="2000" b="1" dirty="0" err="1"/>
              <a:t>нысаны</a:t>
            </a:r>
            <a:r>
              <a:rPr lang="ru-RU" sz="2000" b="1" dirty="0"/>
              <a:t> </a:t>
            </a:r>
            <a:r>
              <a:rPr lang="ru-RU" sz="2000" dirty="0"/>
              <a:t>- </a:t>
            </a:r>
            <a:r>
              <a:rPr lang="ru-RU" sz="2000" dirty="0" err="1"/>
              <a:t>өсімдік жамылғысы.</a:t>
            </a:r>
            <a:endParaRPr lang="ru-RU" sz="2000" b="1" dirty="0"/>
          </a:p>
        </p:txBody>
      </p:sp>
      <p:sp>
        <p:nvSpPr>
          <p:cNvPr id="6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136904" cy="969288"/>
          </a:xfrm>
        </p:spPr>
        <p:txBody>
          <a:bodyPr/>
          <a:lstStyle/>
          <a:p>
            <a:pPr algn="ctr">
              <a:buNone/>
            </a:pPr>
            <a:r>
              <a:rPr lang="kk-KZ" dirty="0"/>
              <a:t>Тақырыбы: </a:t>
            </a:r>
            <a:r>
              <a:rPr lang="ru-RU" dirty="0" err="1"/>
              <a:t>Геоботаниканың зерттеу</a:t>
            </a:r>
            <a:r>
              <a:rPr lang="ru-RU" dirty="0"/>
              <a:t> </a:t>
            </a:r>
            <a:r>
              <a:rPr lang="ru-RU" dirty="0" err="1"/>
              <a:t>нысаны,негізгі</a:t>
            </a:r>
            <a:r>
              <a:rPr lang="ru-RU" dirty="0"/>
              <a:t> </a:t>
            </a:r>
            <a:r>
              <a:rPr lang="ru-RU" dirty="0" err="1"/>
              <a:t>анықтамалар.</a:t>
            </a:r>
            <a:endParaRPr lang="ru-RU" dirty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 descr="https://upload.wikimedia.org/wikipedia/commons/thumb/4/49/%D0%A0%D0%B0%D1%81%D1%82%D0%B8%D1%82%D0%B5%D0%BB%D1%8C%D0%BD%D0%BE%D1%81%D1%82%D1%8C_%D0%B2_%D0%BF%D0%B0%D1%80%D0%BA%D0%B5_-_panoramio.jpg/800px-%D0%A0%D0%B0%D1%81%D1%82%D0%B8%D1%82%D0%B5%D0%BB%D1%8C%D0%BD%D0%BE%D1%81%D1%82%D1%8C_%D0%B2_%D0%BF%D0%B0%D1%80%D0%BA%D0%B5_-_panoram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248980"/>
            <a:ext cx="3912435" cy="29343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06084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Геоботаниканың негізгі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өсімдіктер қауымдастығын зерттеу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олардың шығу тегі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даму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жолдары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құрылымы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қоғамдастық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жекелеген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құрылымдық тұратын ортасы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бірліктерді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анықтау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6237312"/>
            <a:ext cx="2433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Өсімдік жамылғысы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кие свойства характерны для географической оболочки — целостность  ритмичность зональность">
            <a:extLst>
              <a:ext uri="{FF2B5EF4-FFF2-40B4-BE49-F238E27FC236}">
                <a16:creationId xmlns:a16="http://schemas.microsoft.com/office/drawing/2014/main" id="{333EDD2F-2B9E-4CEA-81E6-F6CA20734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7" y="541339"/>
            <a:ext cx="8222558" cy="51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кие свойства характерны для географической оболочки — целостность  ритмичность зональность">
            <a:extLst>
              <a:ext uri="{FF2B5EF4-FFF2-40B4-BE49-F238E27FC236}">
                <a16:creationId xmlns:a16="http://schemas.microsoft.com/office/drawing/2014/main" id="{7C2A8D3E-22B7-4116-B3E8-91AD84B5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22558" cy="51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55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9CD006-A04F-49AD-B9EA-A7809E53C0D1}"/>
              </a:ext>
            </a:extLst>
          </p:cNvPr>
          <p:cNvSpPr/>
          <p:nvPr/>
        </p:nvSpPr>
        <p:spPr>
          <a:xfrm>
            <a:off x="467544" y="980728"/>
            <a:ext cx="8064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Ендік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kk-KZ" sz="2400" b="1" dirty="0">
                <a:solidFill>
                  <a:schemeClr val="accent4">
                    <a:lumMod val="75000"/>
                  </a:schemeClr>
                </a:solidFill>
              </a:rPr>
              <a:t>зоналық </a:t>
            </a:r>
          </a:p>
          <a:p>
            <a:pPr marL="45720" indent="0" algn="ctr">
              <a:buNone/>
            </a:pPr>
            <a:endParaRPr lang="kk-KZ" sz="2400" dirty="0">
              <a:solidFill>
                <a:srgbClr val="000000"/>
              </a:solidFill>
            </a:endParaRPr>
          </a:p>
          <a:p>
            <a:pPr marL="45720" indent="0" algn="just">
              <a:buNone/>
            </a:pP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Ендік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зоналық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дегеніміз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dirty="0"/>
              <a:t>- </a:t>
            </a:r>
            <a:r>
              <a:rPr lang="ru-RU" sz="2400" dirty="0" err="1"/>
              <a:t>физикалық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географиялық</a:t>
            </a:r>
            <a:r>
              <a:rPr lang="ru-RU" sz="2400" dirty="0"/>
              <a:t> </a:t>
            </a:r>
            <a:r>
              <a:rPr lang="ru-RU" sz="2400" dirty="0" err="1"/>
              <a:t>процестердің</a:t>
            </a:r>
            <a:r>
              <a:rPr lang="ru-RU" sz="2400" dirty="0"/>
              <a:t>, </a:t>
            </a:r>
            <a:r>
              <a:rPr lang="ru-RU" sz="2400" dirty="0" err="1"/>
              <a:t>компоненттер</a:t>
            </a:r>
            <a:r>
              <a:rPr lang="ru-RU" sz="2400" dirty="0"/>
              <a:t> мен </a:t>
            </a:r>
            <a:r>
              <a:rPr lang="ru-RU" sz="2400" dirty="0" err="1"/>
              <a:t>кешендердің</a:t>
            </a:r>
            <a:r>
              <a:rPr lang="ru-RU" sz="2400" dirty="0"/>
              <a:t> </a:t>
            </a:r>
            <a:r>
              <a:rPr lang="ru-RU" sz="2400" dirty="0" err="1"/>
              <a:t>экватордан</a:t>
            </a:r>
            <a:r>
              <a:rPr lang="ru-RU" sz="2400" dirty="0"/>
              <a:t> </a:t>
            </a:r>
            <a:r>
              <a:rPr lang="ru-RU" sz="2400" dirty="0" err="1"/>
              <a:t>полюстерге</a:t>
            </a:r>
            <a:r>
              <a:rPr lang="ru-RU" sz="2400" dirty="0"/>
              <a:t> </a:t>
            </a:r>
            <a:r>
              <a:rPr lang="ru-RU" sz="2400" dirty="0" err="1"/>
              <a:t>тұрақты</a:t>
            </a:r>
            <a:r>
              <a:rPr lang="ru-RU" sz="2400" dirty="0"/>
              <a:t> </a:t>
            </a:r>
            <a:r>
              <a:rPr lang="ru-RU" sz="2400" dirty="0" err="1"/>
              <a:t>өзгеруі</a:t>
            </a:r>
            <a:r>
              <a:rPr lang="ru-RU" sz="2400" dirty="0"/>
              <a:t>.</a:t>
            </a:r>
          </a:p>
          <a:p>
            <a:pPr marL="45720" indent="0" algn="just">
              <a:buNone/>
            </a:pPr>
            <a:endParaRPr lang="kk-KZ" sz="2400" dirty="0"/>
          </a:p>
          <a:p>
            <a:pPr marL="45720" indent="0" algn="just">
              <a:buNone/>
            </a:pP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Зоналылықтың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негізгі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себебі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dirty="0"/>
              <a:t>- </a:t>
            </a:r>
            <a:r>
              <a:rPr lang="ru-RU" sz="2400" dirty="0" err="1"/>
              <a:t>жердің</a:t>
            </a:r>
            <a:r>
              <a:rPr lang="ru-RU" sz="2400" dirty="0"/>
              <a:t> </a:t>
            </a:r>
            <a:r>
              <a:rPr lang="ru-RU" sz="2400" dirty="0" err="1"/>
              <a:t>сфералық</a:t>
            </a:r>
            <a:r>
              <a:rPr lang="ru-RU" sz="2400" dirty="0"/>
              <a:t> </a:t>
            </a:r>
            <a:r>
              <a:rPr lang="ru-RU" sz="2400" dirty="0" err="1"/>
              <a:t>болуына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күн</a:t>
            </a:r>
            <a:r>
              <a:rPr lang="ru-RU" sz="2400" dirty="0"/>
              <a:t> </a:t>
            </a:r>
            <a:r>
              <a:rPr lang="ru-RU" sz="2400" dirty="0" err="1"/>
              <a:t>сәулесінің</a:t>
            </a:r>
            <a:r>
              <a:rPr lang="ru-RU" sz="2400" dirty="0"/>
              <a:t> жер </a:t>
            </a:r>
            <a:r>
              <a:rPr lang="ru-RU" sz="2400" dirty="0" err="1"/>
              <a:t>бетіне</a:t>
            </a:r>
            <a:r>
              <a:rPr lang="ru-RU" sz="2400" dirty="0"/>
              <a:t> </a:t>
            </a:r>
            <a:r>
              <a:rPr lang="ru-RU" sz="2400" dirty="0" err="1"/>
              <a:t>түсу</a:t>
            </a:r>
            <a:r>
              <a:rPr lang="ru-RU" sz="2400" dirty="0"/>
              <a:t> </a:t>
            </a:r>
            <a:r>
              <a:rPr lang="ru-RU" sz="2400" dirty="0" err="1"/>
              <a:t>бұрышының</a:t>
            </a:r>
            <a:r>
              <a:rPr lang="ru-RU" sz="2400" dirty="0"/>
              <a:t> </a:t>
            </a:r>
            <a:r>
              <a:rPr lang="ru-RU" sz="2400" dirty="0" err="1"/>
              <a:t>өзгеруіне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/>
              <a:t>, </a:t>
            </a:r>
            <a:r>
              <a:rPr lang="ru-RU" sz="2400" dirty="0" err="1"/>
              <a:t>күннің</a:t>
            </a:r>
            <a:r>
              <a:rPr lang="ru-RU" sz="2400" dirty="0"/>
              <a:t> </a:t>
            </a:r>
            <a:r>
              <a:rPr lang="ru-RU" sz="2400" dirty="0" err="1"/>
              <a:t>қысқа</a:t>
            </a:r>
            <a:r>
              <a:rPr lang="ru-RU" sz="2400" dirty="0"/>
              <a:t> </a:t>
            </a:r>
            <a:r>
              <a:rPr lang="ru-RU" sz="2400" dirty="0" err="1"/>
              <a:t>толқындық</a:t>
            </a:r>
            <a:r>
              <a:rPr lang="ru-RU" sz="2400" dirty="0"/>
              <a:t> </a:t>
            </a:r>
            <a:r>
              <a:rPr lang="ru-RU" sz="2400" dirty="0" err="1"/>
              <a:t>радиациясының</a:t>
            </a:r>
            <a:r>
              <a:rPr lang="ru-RU" sz="2400" dirty="0"/>
              <a:t> </a:t>
            </a:r>
            <a:r>
              <a:rPr lang="ru-RU" sz="2400" dirty="0" err="1"/>
              <a:t>ендік</a:t>
            </a:r>
            <a:r>
              <a:rPr lang="ru-RU" sz="2400" dirty="0"/>
              <a:t> </a:t>
            </a:r>
            <a:r>
              <a:rPr lang="ru-RU" sz="2400" dirty="0" err="1"/>
              <a:t>бойынша</a:t>
            </a:r>
            <a:r>
              <a:rPr lang="ru-RU" sz="2400" dirty="0"/>
              <a:t> </a:t>
            </a:r>
            <a:r>
              <a:rPr lang="ru-RU" sz="2400" dirty="0" err="1"/>
              <a:t>біркелкі</a:t>
            </a:r>
            <a:r>
              <a:rPr lang="ru-RU" sz="2400" dirty="0"/>
              <a:t> </a:t>
            </a:r>
            <a:r>
              <a:rPr lang="ru-RU" sz="2400" dirty="0" err="1"/>
              <a:t>бөлінбеуі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863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AB7C1-5F20-4B57-9721-95F99E1F8480}"/>
              </a:ext>
            </a:extLst>
          </p:cNvPr>
          <p:cNvSpPr/>
          <p:nvPr/>
        </p:nvSpPr>
        <p:spPr>
          <a:xfrm>
            <a:off x="827584" y="332656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Азоналдылық</a:t>
            </a:r>
            <a:r>
              <a:rPr lang="ru-RU" sz="2400" dirty="0">
                <a:solidFill>
                  <a:srgbClr val="000000"/>
                </a:solidFill>
              </a:rPr>
              <a:t> - </a:t>
            </a:r>
            <a:r>
              <a:rPr lang="ru-RU" sz="2400" dirty="0" err="1">
                <a:solidFill>
                  <a:srgbClr val="000000"/>
                </a:solidFill>
              </a:rPr>
              <a:t>эндогендік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процестердің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пайда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болуымен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байланысты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компоненттер</a:t>
            </a:r>
            <a:r>
              <a:rPr lang="ru-RU" sz="2400" dirty="0">
                <a:solidFill>
                  <a:srgbClr val="000000"/>
                </a:solidFill>
              </a:rPr>
              <a:t> мен </a:t>
            </a:r>
            <a:r>
              <a:rPr lang="ru-RU" sz="2400" dirty="0" err="1">
                <a:solidFill>
                  <a:srgbClr val="000000"/>
                </a:solidFill>
              </a:rPr>
              <a:t>кешендердің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өзгеруі</a:t>
            </a:r>
            <a:r>
              <a:rPr lang="ru-RU" sz="2400" dirty="0">
                <a:solidFill>
                  <a:srgbClr val="000000"/>
                </a:solidFill>
              </a:rPr>
              <a:t>. Азоналдылықтың </a:t>
            </a:r>
            <a:r>
              <a:rPr lang="ru-RU" sz="2400" dirty="0" err="1">
                <a:solidFill>
                  <a:srgbClr val="000000"/>
                </a:solidFill>
              </a:rPr>
              <a:t>себебі</a:t>
            </a:r>
            <a:r>
              <a:rPr lang="ru-RU" sz="2400" dirty="0">
                <a:solidFill>
                  <a:srgbClr val="000000"/>
                </a:solidFill>
              </a:rPr>
              <a:t>-жер </a:t>
            </a:r>
            <a:r>
              <a:rPr lang="ru-RU" sz="2400" dirty="0" err="1">
                <a:solidFill>
                  <a:srgbClr val="000000"/>
                </a:solidFill>
              </a:rPr>
              <a:t>бетінің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гетерогенділігі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материктер</a:t>
            </a:r>
            <a:r>
              <a:rPr lang="ru-RU" sz="2400" dirty="0">
                <a:solidFill>
                  <a:srgbClr val="000000"/>
                </a:solidFill>
              </a:rPr>
              <a:t> мен </a:t>
            </a:r>
            <a:r>
              <a:rPr lang="ru-RU" sz="2400" dirty="0" err="1">
                <a:solidFill>
                  <a:srgbClr val="000000"/>
                </a:solidFill>
              </a:rPr>
              <a:t>мұхиттардың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материктерде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таулар</a:t>
            </a:r>
            <a:r>
              <a:rPr lang="ru-RU" sz="2400" dirty="0">
                <a:solidFill>
                  <a:srgbClr val="000000"/>
                </a:solidFill>
              </a:rPr>
              <a:t> мен </a:t>
            </a:r>
            <a:r>
              <a:rPr lang="ru-RU" sz="2400" dirty="0" err="1">
                <a:solidFill>
                  <a:srgbClr val="000000"/>
                </a:solidFill>
              </a:rPr>
              <a:t>жазықтардың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болуы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жергілікті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факторлардың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өзіндік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ерекшелігі</a:t>
            </a:r>
            <a:r>
              <a:rPr lang="ru-RU" sz="2400" dirty="0">
                <a:solidFill>
                  <a:srgbClr val="000000"/>
                </a:solidFill>
              </a:rPr>
              <a:t>: тау </a:t>
            </a:r>
            <a:r>
              <a:rPr lang="ru-RU" sz="2400" dirty="0" err="1">
                <a:solidFill>
                  <a:srgbClr val="000000"/>
                </a:solidFill>
              </a:rPr>
              <a:t>жыныстарының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құрамы</a:t>
            </a:r>
            <a:r>
              <a:rPr lang="ru-RU" sz="2400" dirty="0">
                <a:solidFill>
                  <a:srgbClr val="000000"/>
                </a:solidFill>
              </a:rPr>
              <a:t>, жер </a:t>
            </a:r>
            <a:r>
              <a:rPr lang="ru-RU" sz="2400" dirty="0" err="1">
                <a:solidFill>
                  <a:srgbClr val="000000"/>
                </a:solidFill>
              </a:rPr>
              <a:t>бедері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ылғалдану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шарттары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және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т.б</a:t>
            </a:r>
            <a:r>
              <a:rPr lang="ru-RU" sz="2400" dirty="0">
                <a:solidFill>
                  <a:srgbClr val="000000"/>
                </a:solidFill>
              </a:rPr>
              <a:t>. </a:t>
            </a:r>
            <a:r>
              <a:rPr lang="ru-RU" sz="2400" b="1" dirty="0" err="1">
                <a:solidFill>
                  <a:srgbClr val="000000"/>
                </a:solidFill>
              </a:rPr>
              <a:t>Эндогендік</a:t>
            </a:r>
            <a:r>
              <a:rPr lang="ru-RU" sz="2400" b="1" dirty="0">
                <a:solidFill>
                  <a:srgbClr val="000000"/>
                </a:solidFill>
              </a:rPr>
              <a:t> жер </a:t>
            </a:r>
            <a:r>
              <a:rPr lang="ru-RU" sz="2400" b="1" dirty="0" err="1">
                <a:solidFill>
                  <a:srgbClr val="000000"/>
                </a:solidFill>
              </a:rPr>
              <a:t>бедері</a:t>
            </a:r>
            <a:r>
              <a:rPr lang="ru-RU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 err="1">
                <a:solidFill>
                  <a:srgbClr val="000000"/>
                </a:solidFill>
              </a:rPr>
              <a:t>азоналды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яғни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жанартаулар</a:t>
            </a:r>
            <a:r>
              <a:rPr lang="ru-RU" sz="2400" dirty="0">
                <a:solidFill>
                  <a:srgbClr val="000000"/>
                </a:solidFill>
              </a:rPr>
              <a:t> мен </a:t>
            </a:r>
            <a:r>
              <a:rPr lang="ru-RU" sz="2400" dirty="0" err="1">
                <a:solidFill>
                  <a:srgbClr val="000000"/>
                </a:solidFill>
              </a:rPr>
              <a:t>тектоникалық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таулардың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орналасуы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  <a:r>
              <a:rPr lang="ru-RU" sz="2400" dirty="0" err="1">
                <a:solidFill>
                  <a:srgbClr val="000000"/>
                </a:solidFill>
              </a:rPr>
              <a:t>құрлықтар</a:t>
            </a:r>
            <a:r>
              <a:rPr lang="ru-RU" sz="2400" dirty="0">
                <a:solidFill>
                  <a:srgbClr val="000000"/>
                </a:solidFill>
              </a:rPr>
              <a:t> мен </a:t>
            </a:r>
            <a:r>
              <a:rPr lang="ru-RU" sz="2400" dirty="0" err="1">
                <a:solidFill>
                  <a:srgbClr val="000000"/>
                </a:solidFill>
              </a:rPr>
              <a:t>мұхиттардың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құрылымы</a:t>
            </a:r>
            <a:r>
              <a:rPr lang="ru-RU" sz="240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78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2D50A-FF4C-4852-A858-9A6D28E17D31}"/>
              </a:ext>
            </a:extLst>
          </p:cNvPr>
          <p:cNvSpPr/>
          <p:nvPr/>
        </p:nvSpPr>
        <p:spPr>
          <a:xfrm>
            <a:off x="827584" y="1124744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Азоналдылықтың </a:t>
            </a:r>
            <a:r>
              <a:rPr lang="ru-RU" sz="2400" dirty="0" err="1"/>
              <a:t>көрінуінің</a:t>
            </a:r>
            <a:r>
              <a:rPr lang="ru-RU" sz="2400" dirty="0"/>
              <a:t> </a:t>
            </a:r>
            <a:r>
              <a:rPr lang="ru-RU" sz="2400" dirty="0" err="1"/>
              <a:t>екі</a:t>
            </a:r>
            <a:r>
              <a:rPr lang="ru-RU" sz="2400" dirty="0"/>
              <a:t> </a:t>
            </a:r>
            <a:r>
              <a:rPr lang="ru-RU" sz="2400" dirty="0" err="1"/>
              <a:t>негізгі</a:t>
            </a:r>
            <a:r>
              <a:rPr lang="ru-RU" sz="2400" dirty="0"/>
              <a:t> </a:t>
            </a:r>
            <a:r>
              <a:rPr lang="ru-RU" sz="2400" dirty="0" err="1"/>
              <a:t>формасы</a:t>
            </a:r>
            <a:r>
              <a:rPr lang="ru-RU" sz="2400" dirty="0"/>
              <a:t> бар: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dirty="0" err="1"/>
              <a:t>географиялық</a:t>
            </a:r>
            <a:r>
              <a:rPr lang="ru-RU" sz="2400" dirty="0"/>
              <a:t> </a:t>
            </a:r>
            <a:r>
              <a:rPr lang="ru-RU" sz="2400" dirty="0" err="1"/>
              <a:t>аймақтардың</a:t>
            </a:r>
            <a:r>
              <a:rPr lang="ru-RU" sz="2400" dirty="0"/>
              <a:t> секторы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sz="2400" dirty="0"/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dirty="0" err="1"/>
              <a:t>биіктік</a:t>
            </a:r>
            <a:r>
              <a:rPr lang="ru-RU" sz="2400" dirty="0"/>
              <a:t> </a:t>
            </a:r>
            <a:r>
              <a:rPr lang="ru-RU" sz="2400" dirty="0" err="1"/>
              <a:t>белдеуі</a:t>
            </a:r>
            <a:r>
              <a:rPr lang="ru-RU" sz="2400" dirty="0"/>
              <a:t>.</a:t>
            </a:r>
            <a:endParaRPr lang="ru-RU" sz="2400" dirty="0">
              <a:solidFill>
                <a:srgbClr val="000000"/>
              </a:solidFill>
            </a:endParaRPr>
          </a:p>
          <a:p>
            <a:pPr algn="just"/>
            <a:endParaRPr lang="ru-RU" sz="2400" dirty="0">
              <a:solidFill>
                <a:srgbClr val="000000"/>
              </a:solidFill>
            </a:endParaRPr>
          </a:p>
          <a:p>
            <a:pPr algn="just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Секторлық</a:t>
            </a:r>
            <a:r>
              <a:rPr lang="ru-RU" sz="2400" dirty="0"/>
              <a:t> -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аймақтық</a:t>
            </a:r>
            <a:r>
              <a:rPr lang="ru-RU" sz="2400" dirty="0"/>
              <a:t> </a:t>
            </a:r>
            <a:r>
              <a:rPr lang="ru-RU" sz="2400" dirty="0" err="1"/>
              <a:t>сияқты</a:t>
            </a:r>
            <a:r>
              <a:rPr lang="ru-RU" sz="2400" dirty="0"/>
              <a:t> </a:t>
            </a:r>
            <a:r>
              <a:rPr lang="ru-RU" sz="2400" dirty="0" err="1"/>
              <a:t>әмбебап</a:t>
            </a:r>
            <a:r>
              <a:rPr lang="ru-RU" sz="2400" dirty="0"/>
              <a:t> </a:t>
            </a:r>
            <a:r>
              <a:rPr lang="ru-RU" sz="2400" dirty="0" err="1"/>
              <a:t>географиялық</a:t>
            </a:r>
            <a:r>
              <a:rPr lang="ru-RU" sz="2400" dirty="0"/>
              <a:t> </a:t>
            </a:r>
            <a:r>
              <a:rPr lang="ru-RU" sz="2400" dirty="0" err="1"/>
              <a:t>заңдылық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186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482BD4-73EE-4A77-9160-7578E1ED4965}"/>
              </a:ext>
            </a:extLst>
          </p:cNvPr>
          <p:cNvSpPr/>
          <p:nvPr/>
        </p:nvSpPr>
        <p:spPr>
          <a:xfrm>
            <a:off x="539552" y="692696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Биіктік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белдеулігі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- белдіктердің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етектен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таудың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басына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қарай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тұрақты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ауысуы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Биіктік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белдеулері-бұл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көшірмелер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емес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ендік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аймақтардың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аналогтары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олардың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бөлінуі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күн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сәулесінің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түсу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бұрышының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өзгеруіне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емес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биіктікпен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температураның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төмендеуіне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негізделген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Сонымен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қатар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тауларда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күн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радиациясының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спектрі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өзгереді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ультракүлгін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сәулелердің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үлесі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артады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Тауға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көтерілгенде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қысым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төмендейді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сондай-ақ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экватордан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полюстерге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ауысқан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кездегідей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күн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мен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түннің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ұзақтығы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өзгермейді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6701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5A045FB-3C1D-4BD2-85BE-C962E5D8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5" y="260648"/>
            <a:ext cx="741237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1010F9-214C-49B8-8A16-3FB9D7744DA5}"/>
              </a:ext>
            </a:extLst>
          </p:cNvPr>
          <p:cNvSpPr/>
          <p:nvPr/>
        </p:nvSpPr>
        <p:spPr>
          <a:xfrm>
            <a:off x="910966" y="4365104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Рис. 2. Схема высотных поясов растительности Закавказья. 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Пояса: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вечного снега и льда,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высокогорной пустыни,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альпийский,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субальпийский,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высокогорных лесов с преобладанием восточного дуба,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елово-пихтовых лесов,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буковых лесов,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смешанных лиственных колхидских лесов,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лесов с преобладанием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грузинскогог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дуба,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полупустынь, степей и сухолюбивых редколесий,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пустынь</a:t>
            </a:r>
          </a:p>
        </p:txBody>
      </p:sp>
    </p:spTree>
    <p:extLst>
      <p:ext uri="{BB962C8B-B14F-4D97-AF65-F5344CB8AC3E}">
        <p14:creationId xmlns:p14="http://schemas.microsoft.com/office/powerpoint/2010/main" val="3086031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708F49-2CFB-406D-A800-19F97657C6E9}"/>
              </a:ext>
            </a:extLst>
          </p:cNvPr>
          <p:cNvSpPr/>
          <p:nvPr/>
        </p:nvSpPr>
        <p:spPr>
          <a:xfrm>
            <a:off x="899592" y="764704"/>
            <a:ext cx="77768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Ландшафттанудың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негізгі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бірлігі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ландшафт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яғни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жер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қыртысынан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бастап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осы ТК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мекендейтін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жануарларға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дейінгі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барлық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негізгі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компоненттер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тікелей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қатысатын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осындай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толық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ТАК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болып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саналады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2400" b="1" dirty="0"/>
              <a:t>"Ландшафт" </a:t>
            </a:r>
            <a:r>
              <a:rPr lang="ru-RU" sz="2400" b="1" dirty="0" err="1"/>
              <a:t>терминінің</a:t>
            </a:r>
            <a:r>
              <a:rPr lang="ru-RU" sz="2400" b="1" dirty="0"/>
              <a:t> </a:t>
            </a:r>
            <a:r>
              <a:rPr lang="ru-RU" sz="2400" b="1" dirty="0" err="1"/>
              <a:t>үш</a:t>
            </a:r>
            <a:r>
              <a:rPr lang="ru-RU" sz="2400" b="1" dirty="0"/>
              <a:t> </a:t>
            </a:r>
            <a:r>
              <a:rPr lang="ru-RU" sz="2400" b="1" dirty="0" err="1"/>
              <a:t>түсіндірмесі</a:t>
            </a:r>
            <a:r>
              <a:rPr lang="ru-RU" sz="2400" b="1" dirty="0"/>
              <a:t> бар:</a:t>
            </a:r>
          </a:p>
          <a:p>
            <a:pPr algn="ctr"/>
            <a:endParaRPr lang="ru-RU" sz="2400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err="1"/>
              <a:t>аймақтық</a:t>
            </a:r>
            <a:r>
              <a:rPr lang="ru-RU" sz="24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err="1"/>
              <a:t>типологиялық</a:t>
            </a:r>
            <a:r>
              <a:rPr lang="ru-RU" sz="24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err="1"/>
              <a:t>жалпы</a:t>
            </a:r>
            <a:r>
              <a:rPr lang="ru-RU" sz="24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400" dirty="0"/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13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D9494D-735B-49EF-B281-73A35273B8DC}"/>
              </a:ext>
            </a:extLst>
          </p:cNvPr>
          <p:cNvSpPr/>
          <p:nvPr/>
        </p:nvSpPr>
        <p:spPr>
          <a:xfrm>
            <a:off x="899592" y="692696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Аймақтық</a:t>
            </a:r>
            <a:r>
              <a:rPr lang="ru-RU" sz="2400" dirty="0"/>
              <a:t> </a:t>
            </a:r>
            <a:r>
              <a:rPr lang="ru-RU" sz="2400" dirty="0" err="1"/>
              <a:t>түсіндіруге</a:t>
            </a:r>
            <a:r>
              <a:rPr lang="ru-RU" sz="2400" dirty="0"/>
              <a:t> </a:t>
            </a:r>
            <a:r>
              <a:rPr lang="ru-RU" sz="2400" dirty="0" err="1"/>
              <a:t>сәйкес</a:t>
            </a:r>
            <a:r>
              <a:rPr lang="ru-RU" sz="2400" dirty="0"/>
              <a:t> ландшафт </a:t>
            </a:r>
            <a:r>
              <a:rPr lang="ru-RU" sz="2400" dirty="0" err="1"/>
              <a:t>географиялық</a:t>
            </a:r>
            <a:r>
              <a:rPr lang="ru-RU" sz="2400" dirty="0"/>
              <a:t> </a:t>
            </a:r>
            <a:r>
              <a:rPr lang="ru-RU" sz="2400" dirty="0" err="1"/>
              <a:t>атауы</a:t>
            </a:r>
            <a:r>
              <a:rPr lang="ru-RU" sz="2400" dirty="0"/>
              <a:t> мен </a:t>
            </a:r>
            <a:r>
              <a:rPr lang="ru-RU" sz="2400" dirty="0" err="1"/>
              <a:t>картада</a:t>
            </a:r>
            <a:r>
              <a:rPr lang="ru-RU" sz="2400" dirty="0"/>
              <a:t> </a:t>
            </a:r>
            <a:r>
              <a:rPr lang="ru-RU" sz="2400" dirty="0" err="1"/>
              <a:t>нақты</a:t>
            </a:r>
            <a:r>
              <a:rPr lang="ru-RU" sz="2400" dirty="0"/>
              <a:t> </a:t>
            </a:r>
            <a:r>
              <a:rPr lang="ru-RU" sz="2400" dirty="0" err="1"/>
              <a:t>орналасуы</a:t>
            </a:r>
            <a:r>
              <a:rPr lang="ru-RU" sz="2400" dirty="0"/>
              <a:t> бар </a:t>
            </a:r>
            <a:r>
              <a:rPr lang="ru-RU" sz="2400" dirty="0" err="1"/>
              <a:t>ерекше</a:t>
            </a:r>
            <a:r>
              <a:rPr lang="ru-RU" sz="2400" dirty="0"/>
              <a:t> </a:t>
            </a:r>
            <a:r>
              <a:rPr lang="ru-RU" sz="2400" dirty="0" err="1"/>
              <a:t>кешен</a:t>
            </a:r>
            <a:r>
              <a:rPr lang="ru-RU" sz="2400" dirty="0"/>
              <a:t> </a:t>
            </a:r>
            <a:r>
              <a:rPr lang="ru-RU" sz="2400" dirty="0" err="1"/>
              <a:t>ретінде</a:t>
            </a:r>
            <a:r>
              <a:rPr lang="ru-RU" sz="2400" dirty="0"/>
              <a:t> </a:t>
            </a:r>
            <a:r>
              <a:rPr lang="ru-RU" sz="2400" dirty="0" err="1"/>
              <a:t>белгілі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жеке</a:t>
            </a:r>
            <a:r>
              <a:rPr lang="ru-RU" sz="2400" dirty="0"/>
              <a:t> ТАК </a:t>
            </a:r>
            <a:r>
              <a:rPr lang="ru-RU" sz="2400" dirty="0" err="1"/>
              <a:t>ретінде</a:t>
            </a:r>
            <a:r>
              <a:rPr lang="ru-RU" sz="2400" dirty="0"/>
              <a:t> </a:t>
            </a:r>
            <a:r>
              <a:rPr lang="ru-RU" sz="2400" dirty="0" err="1"/>
              <a:t>түсініледі</a:t>
            </a:r>
            <a:r>
              <a:rPr lang="ru-RU" sz="2400" dirty="0"/>
              <a:t>. </a:t>
            </a:r>
            <a:r>
              <a:rPr lang="ru-RU" sz="2400" dirty="0" err="1"/>
              <a:t>Мұндай</a:t>
            </a:r>
            <a:r>
              <a:rPr lang="ru-RU" sz="2400" dirty="0"/>
              <a:t> </a:t>
            </a:r>
            <a:r>
              <a:rPr lang="ru-RU" sz="2400" dirty="0" err="1"/>
              <a:t>көзқарасты</a:t>
            </a:r>
            <a:r>
              <a:rPr lang="ru-RU" sz="2400" dirty="0"/>
              <a:t> </a:t>
            </a:r>
            <a:r>
              <a:rPr lang="ru-RU" sz="2400" dirty="0" err="1"/>
              <a:t>л.с</a:t>
            </a:r>
            <a:r>
              <a:rPr lang="ru-RU" sz="2400" dirty="0"/>
              <a:t>. Берг, А.А. Григорьев, С. В. </a:t>
            </a:r>
            <a:r>
              <a:rPr lang="ru-RU" sz="2400" dirty="0" err="1"/>
              <a:t>Калесник</a:t>
            </a:r>
            <a:r>
              <a:rPr lang="ru-RU" sz="2400" dirty="0"/>
              <a:t> </a:t>
            </a:r>
            <a:r>
              <a:rPr lang="ru-RU" sz="2400" dirty="0" err="1"/>
              <a:t>айтқан</a:t>
            </a:r>
            <a:r>
              <a:rPr lang="ru-RU" sz="2400" dirty="0"/>
              <a:t>, оны Солнцев, А. Г. Исаченко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басқалары</a:t>
            </a:r>
            <a:r>
              <a:rPr lang="ru-RU" sz="2400" dirty="0"/>
              <a:t> </a:t>
            </a:r>
            <a:r>
              <a:rPr lang="ru-RU" sz="2400" dirty="0" err="1"/>
              <a:t>ұстанады</a:t>
            </a:r>
            <a:r>
              <a:rPr lang="ru-RU" sz="2400" dirty="0"/>
              <a:t>. </a:t>
            </a:r>
            <a:r>
              <a:rPr lang="ru-RU" sz="2400" dirty="0" err="1"/>
              <a:t>Ландшафттарды</a:t>
            </a:r>
            <a:r>
              <a:rPr lang="ru-RU" sz="2400" dirty="0"/>
              <a:t> </a:t>
            </a:r>
            <a:r>
              <a:rPr lang="ru-RU" sz="2400" dirty="0" err="1"/>
              <a:t>зерттеудің</a:t>
            </a:r>
            <a:r>
              <a:rPr lang="ru-RU" sz="2400" dirty="0"/>
              <a:t> </a:t>
            </a:r>
            <a:r>
              <a:rPr lang="ru-RU" sz="2400" dirty="0" err="1"/>
              <a:t>аймақтық</a:t>
            </a:r>
            <a:r>
              <a:rPr lang="ru-RU" sz="2400" dirty="0"/>
              <a:t> </a:t>
            </a:r>
            <a:r>
              <a:rPr lang="ru-RU" sz="2400" dirty="0" err="1"/>
              <a:t>тәсілі</a:t>
            </a:r>
            <a:r>
              <a:rPr lang="ru-RU" sz="2400" dirty="0"/>
              <a:t> </a:t>
            </a:r>
            <a:r>
              <a:rPr lang="ru-RU" sz="2400" dirty="0" err="1"/>
              <a:t>өте</a:t>
            </a:r>
            <a:r>
              <a:rPr lang="ru-RU" sz="2400" dirty="0"/>
              <a:t> </a:t>
            </a:r>
            <a:r>
              <a:rPr lang="ru-RU" sz="2400" dirty="0" err="1"/>
              <a:t>жемісті</a:t>
            </a:r>
            <a:r>
              <a:rPr lang="ru-RU" sz="2400" dirty="0"/>
              <a:t> </a:t>
            </a:r>
            <a:r>
              <a:rPr lang="ru-RU" sz="2400" dirty="0" err="1"/>
              <a:t>болды</a:t>
            </a:r>
            <a:r>
              <a:rPr lang="ru-RU" sz="2400" dirty="0"/>
              <a:t>.</a:t>
            </a:r>
          </a:p>
        </p:txBody>
      </p:sp>
      <p:pic>
        <p:nvPicPr>
          <p:cNvPr id="4098" name="Picture 2" descr="Природно-антропогенные ландшафты">
            <a:extLst>
              <a:ext uri="{FF2B5EF4-FFF2-40B4-BE49-F238E27FC236}">
                <a16:creationId xmlns:a16="http://schemas.microsoft.com/office/drawing/2014/main" id="{1FB2D581-7EC4-4D32-AC4A-54777EF42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05064"/>
            <a:ext cx="4710448" cy="24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29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5953E4-1A54-42C5-B442-F92815D8E5B8}"/>
              </a:ext>
            </a:extLst>
          </p:cNvPr>
          <p:cNvSpPr/>
          <p:nvPr/>
        </p:nvSpPr>
        <p:spPr>
          <a:xfrm>
            <a:off x="683568" y="243512"/>
            <a:ext cx="79208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Типологиялық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түсінік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бойынша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(Л.С. Берг, Н.А.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Гвоздецкий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В. А. Дементьев)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ландшафт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бұл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аумақтық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Топырақтануда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топырақтың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түрлері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туралы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геоморфологияда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рельефтің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түрлері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туралы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түсінік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бар, ал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ландшафттануда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түрлері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ұрпағы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айтуға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болады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Типологиялық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тәсіл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ауданы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бойынша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елеулі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өңірлердің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ТАК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орташа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шағын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масштабты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картографиялау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кезінде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қажет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2400" b="1" dirty="0"/>
              <a:t>"Ландшафт"</a:t>
            </a:r>
            <a:r>
              <a:rPr lang="ru-RU" sz="2400" dirty="0"/>
              <a:t> </a:t>
            </a:r>
            <a:r>
              <a:rPr lang="ru-RU" sz="2400" dirty="0" err="1"/>
              <a:t>терминінің</a:t>
            </a:r>
            <a:r>
              <a:rPr lang="ru-RU" sz="2400" dirty="0"/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жалпы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түсіндірмесі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dirty="0"/>
              <a:t>Д. </a:t>
            </a:r>
            <a:r>
              <a:rPr lang="ru-RU" sz="2400" dirty="0" err="1"/>
              <a:t>Л.Арманд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Ф. Н. </a:t>
            </a:r>
            <a:r>
              <a:rPr lang="ru-RU" sz="2400" dirty="0" err="1"/>
              <a:t>Мильковтың</a:t>
            </a:r>
            <a:r>
              <a:rPr lang="ru-RU" sz="2400" dirty="0"/>
              <a:t> </a:t>
            </a:r>
            <a:r>
              <a:rPr lang="ru-RU" sz="2400" dirty="0" err="1"/>
              <a:t>еңбектерінде</a:t>
            </a:r>
            <a:r>
              <a:rPr lang="ru-RU" sz="2400" dirty="0"/>
              <a:t> </a:t>
            </a:r>
            <a:r>
              <a:rPr lang="ru-RU" sz="2400" dirty="0" err="1"/>
              <a:t>кездеседі</a:t>
            </a:r>
            <a:r>
              <a:rPr lang="ru-RU" sz="2400" dirty="0"/>
              <a:t>. </a:t>
            </a:r>
            <a:r>
              <a:rPr lang="ru-RU" sz="2400" dirty="0" err="1"/>
              <a:t>Олардың</a:t>
            </a:r>
            <a:r>
              <a:rPr lang="ru-RU" sz="2400" dirty="0"/>
              <a:t> </a:t>
            </a:r>
            <a:r>
              <a:rPr lang="ru-RU" sz="2400" dirty="0" err="1"/>
              <a:t>түсінігінде</a:t>
            </a:r>
            <a:r>
              <a:rPr lang="ru-RU" sz="2400" dirty="0"/>
              <a:t> "ландшафт" </a:t>
            </a:r>
            <a:r>
              <a:rPr lang="ru-RU" sz="2400" dirty="0" err="1"/>
              <a:t>синонимдері</a:t>
            </a:r>
            <a:r>
              <a:rPr lang="ru-RU" sz="2400" dirty="0"/>
              <a:t> - </a:t>
            </a:r>
            <a:r>
              <a:rPr lang="ru-RU" sz="2400" dirty="0" err="1"/>
              <a:t>табиғи</a:t>
            </a:r>
            <a:r>
              <a:rPr lang="ru-RU" sz="2400" dirty="0"/>
              <a:t> </a:t>
            </a:r>
            <a:r>
              <a:rPr lang="ru-RU" sz="2400" dirty="0" err="1"/>
              <a:t>аумақтық</a:t>
            </a:r>
            <a:r>
              <a:rPr lang="ru-RU" sz="2400" dirty="0"/>
              <a:t> </a:t>
            </a:r>
            <a:r>
              <a:rPr lang="ru-RU" sz="2400" dirty="0" err="1"/>
              <a:t>кешен</a:t>
            </a:r>
            <a:r>
              <a:rPr lang="ru-RU" sz="2400" dirty="0"/>
              <a:t>, </a:t>
            </a:r>
            <a:r>
              <a:rPr lang="ru-RU" sz="2400" dirty="0" err="1"/>
              <a:t>географиялық</a:t>
            </a:r>
            <a:r>
              <a:rPr lang="ru-RU" sz="2400" dirty="0"/>
              <a:t> </a:t>
            </a:r>
            <a:r>
              <a:rPr lang="ru-RU" sz="2400" dirty="0" err="1"/>
              <a:t>кешен</a:t>
            </a:r>
            <a:r>
              <a:rPr lang="ru-RU" sz="2400" dirty="0"/>
              <a:t>. Полесье ландшафты, </a:t>
            </a:r>
            <a:r>
              <a:rPr lang="ru-RU" sz="2400" dirty="0" err="1"/>
              <a:t>батпақты</a:t>
            </a:r>
            <a:r>
              <a:rPr lang="ru-RU" sz="2400" dirty="0"/>
              <a:t> ландшафт </a:t>
            </a:r>
            <a:r>
              <a:rPr lang="ru-RU" sz="2400" dirty="0" err="1"/>
              <a:t>деп</a:t>
            </a:r>
            <a:r>
              <a:rPr lang="ru-RU" sz="2400" dirty="0"/>
              <a:t> </a:t>
            </a:r>
            <a:r>
              <a:rPr lang="ru-RU" sz="2400" dirty="0" err="1"/>
              <a:t>айтуға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186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61D849-937D-4EF9-AE20-446A7DA426B1}"/>
              </a:ext>
            </a:extLst>
          </p:cNvPr>
          <p:cNvSpPr/>
          <p:nvPr/>
        </p:nvSpPr>
        <p:spPr>
          <a:xfrm>
            <a:off x="611560" y="188640"/>
            <a:ext cx="792088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кешенде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екі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ішкі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байланыс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жүйесі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бар:</a:t>
            </a:r>
          </a:p>
          <a:p>
            <a:pPr algn="ctr"/>
            <a:endParaRPr lang="ru-RU" sz="1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тік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компоненттік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көлденең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жүйеаралық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Тік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құрылым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дегеніміз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dirty="0"/>
              <a:t>- ландшафт </a:t>
            </a:r>
            <a:r>
              <a:rPr lang="ru-RU" sz="2400" dirty="0" err="1"/>
              <a:t>ішіндегі</a:t>
            </a:r>
            <a:r>
              <a:rPr lang="ru-RU" sz="2400" dirty="0"/>
              <a:t> </a:t>
            </a:r>
            <a:r>
              <a:rPr lang="ru-RU" sz="2400" dirty="0" err="1"/>
              <a:t>табиғи</a:t>
            </a:r>
            <a:r>
              <a:rPr lang="ru-RU" sz="2400" dirty="0"/>
              <a:t> </a:t>
            </a:r>
            <a:r>
              <a:rPr lang="ru-RU" sz="2400" dirty="0" err="1"/>
              <a:t>компоненттердің</a:t>
            </a:r>
            <a:r>
              <a:rPr lang="ru-RU" sz="2400" dirty="0"/>
              <a:t> </a:t>
            </a:r>
            <a:r>
              <a:rPr lang="ru-RU" sz="2400" dirty="0" err="1"/>
              <a:t>тәртібі</a:t>
            </a:r>
            <a:r>
              <a:rPr lang="ru-RU" sz="2400" dirty="0"/>
              <a:t>, </a:t>
            </a:r>
            <a:r>
              <a:rPr lang="ru-RU" sz="2400" dirty="0" err="1"/>
              <a:t>орналасуы</a:t>
            </a:r>
            <a:r>
              <a:rPr lang="ru-RU" sz="2400" dirty="0"/>
              <a:t>. </a:t>
            </a:r>
          </a:p>
          <a:p>
            <a:pPr algn="just"/>
            <a:endParaRPr lang="ru-RU" dirty="0"/>
          </a:p>
          <a:p>
            <a:pPr algn="just"/>
            <a:r>
              <a:rPr lang="ru-RU" sz="2400" dirty="0" err="1"/>
              <a:t>Бірқатар</a:t>
            </a:r>
            <a:r>
              <a:rPr lang="ru-RU" sz="2400" dirty="0"/>
              <a:t> </a:t>
            </a:r>
            <a:r>
              <a:rPr lang="ru-RU" sz="2400" dirty="0" err="1"/>
              <a:t>табиғи</a:t>
            </a:r>
            <a:r>
              <a:rPr lang="ru-RU" sz="2400" dirty="0"/>
              <a:t> </a:t>
            </a:r>
            <a:r>
              <a:rPr lang="ru-RU" sz="2400" dirty="0" err="1"/>
              <a:t>компоненттер</a:t>
            </a:r>
            <a:r>
              <a:rPr lang="ru-RU" sz="2400" dirty="0"/>
              <a:t> мен ландшафт </a:t>
            </a:r>
            <a:r>
              <a:rPr lang="ru-RU" sz="2400" dirty="0" err="1"/>
              <a:t>элементтері</a:t>
            </a:r>
            <a:r>
              <a:rPr lang="ru-RU" sz="2400" dirty="0"/>
              <a:t> </a:t>
            </a:r>
            <a:r>
              <a:rPr lang="ru-RU" sz="2400" dirty="0" err="1"/>
              <a:t>келесідей</a:t>
            </a:r>
            <a:r>
              <a:rPr lang="ru-RU" sz="2400" dirty="0"/>
              <a:t>:</a:t>
            </a:r>
          </a:p>
          <a:p>
            <a:pPr algn="just"/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000" dirty="0" err="1"/>
              <a:t>геологиялық</a:t>
            </a:r>
            <a:r>
              <a:rPr lang="ru-RU" sz="2000" dirty="0"/>
              <a:t> </a:t>
            </a:r>
            <a:r>
              <a:rPr lang="ru-RU" sz="2000" dirty="0" err="1"/>
              <a:t>негіз</a:t>
            </a:r>
            <a:r>
              <a:rPr lang="ru-RU" sz="20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 рельеф;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 климат;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 су;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 </a:t>
            </a:r>
            <a:r>
              <a:rPr lang="ru-RU" sz="2000" dirty="0" err="1"/>
              <a:t>топырақ</a:t>
            </a:r>
            <a:r>
              <a:rPr lang="ru-RU" sz="20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 </a:t>
            </a:r>
            <a:r>
              <a:rPr lang="ru-RU" sz="2000" dirty="0" err="1"/>
              <a:t>өсімдік</a:t>
            </a:r>
            <a:r>
              <a:rPr lang="ru-RU" sz="20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 </a:t>
            </a:r>
            <a:r>
              <a:rPr lang="ru-RU" sz="2000" dirty="0" err="1"/>
              <a:t>жануарлар</a:t>
            </a:r>
            <a:r>
              <a:rPr lang="ru-RU" sz="2000" dirty="0"/>
              <a:t> </a:t>
            </a:r>
            <a:r>
              <a:rPr lang="ru-RU" sz="2000" dirty="0" err="1"/>
              <a:t>әлемі</a:t>
            </a:r>
            <a:r>
              <a:rPr lang="ru-RU" sz="2000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08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thumb/9/98/Forest_on_San_Juan_Island.jpg/800px-Forest_on_San_Juan_Is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348880"/>
            <a:ext cx="4197152" cy="31478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Фитоценоз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(греч.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φυτ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ó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ν "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өсімдік"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+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κοινός "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жалпы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") -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бір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биотопта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орналасқан өсімдіктер қауымдастығы.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Ол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құрамының біркелкілігімен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салыстырмалы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түрде   өсімдіктердің бір-бірімен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және сыртқы ортамен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байланысының құрылымымен және жүйесімен сипатталады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Н.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Баркманның айтуы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бойынша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[1].</a:t>
            </a:r>
            <a:endParaRPr lang="ru-RU" sz="2000" dirty="0"/>
          </a:p>
        </p:txBody>
      </p:sp>
      <p:sp>
        <p:nvSpPr>
          <p:cNvPr id="6" name="Содержимое 2"/>
          <p:cNvSpPr>
            <a:spLocks noGrp="1"/>
          </p:cNvSpPr>
          <p:nvPr>
            <p:ph sz="quarter" idx="13"/>
          </p:nvPr>
        </p:nvSpPr>
        <p:spPr>
          <a:xfrm>
            <a:off x="611560" y="5877272"/>
            <a:ext cx="8136904" cy="564624"/>
          </a:xfrm>
        </p:spPr>
        <p:txBody>
          <a:bodyPr/>
          <a:lstStyle/>
          <a:p>
            <a:pPr algn="ctr">
              <a:buNone/>
            </a:pPr>
            <a:r>
              <a:rPr lang="kk-KZ" sz="1800" dirty="0"/>
              <a:t>Орманды фитоценоз</a:t>
            </a:r>
            <a:endParaRPr lang="ru-RU" sz="1800" dirty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3A1C9A-3041-49B3-856B-FBFC33AB618C}"/>
              </a:ext>
            </a:extLst>
          </p:cNvPr>
          <p:cNvSpPr/>
          <p:nvPr/>
        </p:nvSpPr>
        <p:spPr>
          <a:xfrm>
            <a:off x="395536" y="692696"/>
            <a:ext cx="83529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Компоненттерді </a:t>
            </a:r>
            <a:r>
              <a:rPr lang="ru-RU" sz="2400" dirty="0" err="1"/>
              <a:t>бағындыру</a:t>
            </a:r>
            <a:r>
              <a:rPr lang="ru-RU" sz="2400" dirty="0"/>
              <a:t> </a:t>
            </a:r>
            <a:r>
              <a:rPr lang="ru-RU" sz="2400" dirty="0" err="1"/>
              <a:t>жүйелерін</a:t>
            </a:r>
            <a:r>
              <a:rPr lang="ru-RU" sz="2400" dirty="0"/>
              <a:t> </a:t>
            </a:r>
            <a:r>
              <a:rPr lang="ru-RU" sz="2400" dirty="0" err="1"/>
              <a:t>құрудың</a:t>
            </a:r>
            <a:r>
              <a:rPr lang="ru-RU" sz="2400" dirty="0"/>
              <a:t> </a:t>
            </a:r>
            <a:r>
              <a:rPr lang="ru-RU" sz="2400" dirty="0" err="1"/>
              <a:t>кейінгі</a:t>
            </a:r>
            <a:r>
              <a:rPr lang="ru-RU" sz="2400" dirty="0"/>
              <a:t> </a:t>
            </a:r>
            <a:r>
              <a:rPr lang="ru-RU" sz="2400" dirty="0" err="1"/>
              <a:t>әрекеттерінен</a:t>
            </a:r>
            <a:r>
              <a:rPr lang="ru-RU" sz="2400" dirty="0"/>
              <a:t> Н. А. Солнцев </a:t>
            </a:r>
            <a:r>
              <a:rPr lang="ru-RU" sz="2400" dirty="0" err="1"/>
              <a:t>жүйесі</a:t>
            </a:r>
            <a:r>
              <a:rPr lang="ru-RU" sz="2400" dirty="0"/>
              <a:t> </a:t>
            </a:r>
            <a:r>
              <a:rPr lang="ru-RU" sz="2400" dirty="0" err="1"/>
              <a:t>ең</a:t>
            </a:r>
            <a:r>
              <a:rPr lang="ru-RU" sz="2400" dirty="0"/>
              <a:t> </a:t>
            </a:r>
            <a:r>
              <a:rPr lang="ru-RU" sz="2400" dirty="0" err="1"/>
              <a:t>танымал</a:t>
            </a:r>
            <a:r>
              <a:rPr lang="ru-RU" sz="2400" dirty="0"/>
              <a:t>. </a:t>
            </a:r>
            <a:r>
              <a:rPr lang="ru-RU" sz="2400" dirty="0" err="1"/>
              <a:t>Ол</a:t>
            </a:r>
            <a:r>
              <a:rPr lang="ru-RU" sz="2400" dirty="0"/>
              <a:t> </a:t>
            </a:r>
            <a:r>
              <a:rPr lang="ru-RU" sz="2400" dirty="0" err="1"/>
              <a:t>компоненттерді</a:t>
            </a:r>
            <a:r>
              <a:rPr lang="ru-RU" sz="2400" dirty="0"/>
              <a:t> "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күшті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" </a:t>
            </a:r>
            <a:r>
              <a:rPr lang="ru-RU" sz="2400" dirty="0"/>
              <a:t>– </a:t>
            </a:r>
            <a:r>
              <a:rPr lang="ru-RU" sz="2400" dirty="0" err="1"/>
              <a:t>ден</a:t>
            </a:r>
            <a:r>
              <a:rPr lang="ru-RU" sz="2400" dirty="0"/>
              <a:t>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"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әлсізге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" </a:t>
            </a:r>
            <a:r>
              <a:rPr lang="ru-RU" sz="2400" dirty="0" err="1"/>
              <a:t>дейін</a:t>
            </a:r>
            <a:r>
              <a:rPr lang="ru-RU" sz="2400" dirty="0"/>
              <a:t> </a:t>
            </a:r>
            <a:r>
              <a:rPr lang="ru-RU" sz="2400" dirty="0" err="1"/>
              <a:t>орналастырды</a:t>
            </a:r>
            <a:r>
              <a:rPr lang="ru-RU" sz="2400" dirty="0"/>
              <a:t>: </a:t>
            </a:r>
          </a:p>
          <a:p>
            <a:pPr algn="just"/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/>
              <a:t>жер </a:t>
            </a:r>
            <a:r>
              <a:rPr lang="ru-RU" sz="2400" dirty="0" err="1"/>
              <a:t>қыртысы</a:t>
            </a:r>
            <a:r>
              <a:rPr lang="ru-RU" sz="24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err="1"/>
              <a:t>ауа</a:t>
            </a:r>
            <a:r>
              <a:rPr lang="ru-RU" sz="24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/>
              <a:t>су;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err="1"/>
              <a:t>топырақ</a:t>
            </a:r>
            <a:r>
              <a:rPr lang="ru-RU" sz="24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err="1"/>
              <a:t>өсімдік-жануарлар</a:t>
            </a:r>
            <a:r>
              <a:rPr lang="ru-RU" sz="2400" dirty="0"/>
              <a:t> </a:t>
            </a:r>
            <a:r>
              <a:rPr lang="ru-RU" sz="2400" dirty="0" err="1"/>
              <a:t>әлемі</a:t>
            </a:r>
            <a:r>
              <a:rPr lang="ru-RU" sz="2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400" dirty="0"/>
          </a:p>
          <a:p>
            <a:pPr algn="just"/>
            <a:r>
              <a:rPr lang="ru-RU" sz="2400" dirty="0" err="1"/>
              <a:t>Компоненттердің</a:t>
            </a:r>
            <a:r>
              <a:rPr lang="ru-RU" sz="2400" dirty="0"/>
              <a:t> </a:t>
            </a:r>
            <a:r>
              <a:rPr lang="ru-RU" sz="2400" dirty="0" err="1"/>
              <a:t>жетекші</a:t>
            </a:r>
            <a:r>
              <a:rPr lang="ru-RU" sz="2400" dirty="0"/>
              <a:t> болу </a:t>
            </a:r>
            <a:r>
              <a:rPr lang="ru-RU" sz="2400" dirty="0" err="1"/>
              <a:t>қабілеті</a:t>
            </a:r>
            <a:r>
              <a:rPr lang="ru-RU" sz="2400" dirty="0"/>
              <a:t> </a:t>
            </a:r>
            <a:r>
              <a:rPr lang="ru-RU" sz="2400" dirty="0" err="1"/>
              <a:t>аумақтың</a:t>
            </a:r>
            <a:r>
              <a:rPr lang="ru-RU" sz="2400" dirty="0"/>
              <a:t> </a:t>
            </a:r>
            <a:r>
              <a:rPr lang="ru-RU" sz="2400" dirty="0" err="1"/>
              <a:t>мөлшері</a:t>
            </a:r>
            <a:r>
              <a:rPr lang="ru-RU" sz="2400" dirty="0"/>
              <a:t> мен </a:t>
            </a:r>
            <a:r>
              <a:rPr lang="ru-RU" sz="2400" dirty="0" err="1"/>
              <a:t>дәрежесіне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/>
              <a:t> </a:t>
            </a:r>
            <a:r>
              <a:rPr lang="ru-RU" sz="2400" dirty="0" err="1"/>
              <a:t>емес</a:t>
            </a:r>
            <a:r>
              <a:rPr lang="ru-RU" sz="2400" dirty="0"/>
              <a:t>.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591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3292DA-8BBF-48C4-BB35-6B0DCA2654BB}"/>
              </a:ext>
            </a:extLst>
          </p:cNvPr>
          <p:cNvSpPr/>
          <p:nvPr/>
        </p:nvSpPr>
        <p:spPr>
          <a:xfrm>
            <a:off x="2051720" y="836712"/>
            <a:ext cx="525658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Д. Л. Арманд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бойынша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компоненттер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иерархиясы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33567A-24B3-452D-8487-118D336BF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1" t="30800" r="29521" b="37001"/>
          <a:stretch/>
        </p:blipFill>
        <p:spPr>
          <a:xfrm>
            <a:off x="1167297" y="1988840"/>
            <a:ext cx="723113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68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3E3412-26C5-4868-85E6-FEA9ED3D97BB}"/>
              </a:ext>
            </a:extLst>
          </p:cNvPr>
          <p:cNvSpPr/>
          <p:nvPr/>
        </p:nvSpPr>
        <p:spPr>
          <a:xfrm>
            <a:off x="1590220" y="476672"/>
            <a:ext cx="5747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Ландшафттың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көлденең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құрылымы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6884B4-2ECC-4680-B0F0-291D228340CD}"/>
              </a:ext>
            </a:extLst>
          </p:cNvPr>
          <p:cNvSpPr/>
          <p:nvPr/>
        </p:nvSpPr>
        <p:spPr>
          <a:xfrm>
            <a:off x="827584" y="1412776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Ландшафттың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көлденең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құрылымы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кеңістіктік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өзара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байланысты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бағынышты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kk-KZ" sz="2400" dirty="0">
                <a:solidFill>
                  <a:srgbClr val="000000"/>
                </a:solidFill>
                <a:latin typeface="Arial" panose="020B0604020202020204" pitchFamily="34" charset="0"/>
              </a:rPr>
              <a:t>ТАК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жүйесінің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болуымен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көрінеді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А. К. Исаченко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көлденең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құрылымының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үш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деңгейін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анықтайды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жергілікті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аймақтық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жаһандық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kk-KZ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758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96DA87-A79B-48BD-BC44-409A33C1BDC1}"/>
              </a:ext>
            </a:extLst>
          </p:cNvPr>
          <p:cNvSpPr/>
          <p:nvPr/>
        </p:nvSpPr>
        <p:spPr>
          <a:xfrm>
            <a:off x="1475656" y="44624"/>
            <a:ext cx="6102424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Ландшафттың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морфологиялық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құрылымы</a:t>
            </a:r>
            <a:endParaRPr lang="ru-RU" sz="2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07EC0A-261D-4163-B1B5-2B9838249287}"/>
              </a:ext>
            </a:extLst>
          </p:cNvPr>
          <p:cNvSpPr/>
          <p:nvPr/>
        </p:nvSpPr>
        <p:spPr>
          <a:xfrm>
            <a:off x="683568" y="1124744"/>
            <a:ext cx="77768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құрайтын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оның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ішкі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гетерогенділігін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анықтайтын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кешендер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морфологиялық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бірліктер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деп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аталады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олардың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тіркесімі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морфологиялық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құрылымын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құрайды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chemeClr val="accent4">
                    <a:lumMod val="75000"/>
                  </a:schemeClr>
                </a:solidFill>
              </a:rPr>
              <a:t>Л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андшафттың</a:t>
            </a:r>
            <a:r>
              <a:rPr lang="ru-RU" sz="2400" dirty="0"/>
              <a:t> </a:t>
            </a:r>
            <a:r>
              <a:rPr lang="ru-RU" sz="2400" dirty="0" err="1"/>
              <a:t>негізгі</a:t>
            </a:r>
            <a:r>
              <a:rPr lang="ru-RU" sz="2400" dirty="0"/>
              <a:t> </a:t>
            </a:r>
            <a:r>
              <a:rPr lang="ru-RU" sz="2400" dirty="0" err="1"/>
              <a:t>морфологиялық</a:t>
            </a:r>
            <a:r>
              <a:rPr lang="ru-RU" sz="2400" dirty="0"/>
              <a:t> </a:t>
            </a:r>
            <a:r>
              <a:rPr lang="ru-RU" sz="2400" dirty="0" err="1"/>
              <a:t>бөліктері</a:t>
            </a:r>
            <a:r>
              <a:rPr lang="ru-RU" sz="2400" dirty="0"/>
              <a:t> (</a:t>
            </a:r>
            <a:r>
              <a:rPr lang="ru-RU" sz="2400" dirty="0" err="1"/>
              <a:t>морфологиялық</a:t>
            </a:r>
            <a:r>
              <a:rPr lang="ru-RU" sz="2400" dirty="0"/>
              <a:t> </a:t>
            </a:r>
            <a:r>
              <a:rPr lang="ru-RU" sz="2400" dirty="0" err="1"/>
              <a:t>бірліктері</a:t>
            </a:r>
            <a:r>
              <a:rPr lang="ru-RU" sz="2400" dirty="0"/>
              <a:t>):</a:t>
            </a:r>
          </a:p>
          <a:p>
            <a:pPr algn="just"/>
            <a:r>
              <a:rPr lang="ru-RU" sz="2400" dirty="0"/>
              <a:t>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/>
              <a:t>фация</a:t>
            </a:r>
            <a:r>
              <a:rPr lang="ru-RU" sz="2400" dirty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/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err="1"/>
              <a:t>қоныс</a:t>
            </a:r>
            <a:r>
              <a:rPr lang="ru-RU" sz="2400" b="1" dirty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b="1" dirty="0"/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err="1"/>
              <a:t>жерлер</a:t>
            </a:r>
            <a:r>
              <a:rPr lang="ru-RU" sz="2400" b="1" dirty="0"/>
              <a:t> (местность)</a:t>
            </a:r>
            <a:r>
              <a:rPr lang="ru-RU" sz="2400" dirty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/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err="1"/>
              <a:t>күрделі</a:t>
            </a:r>
            <a:r>
              <a:rPr lang="ru-RU" sz="2400" b="1" dirty="0"/>
              <a:t> </a:t>
            </a:r>
            <a:r>
              <a:rPr lang="ru-RU" sz="2400" b="1" dirty="0" err="1"/>
              <a:t>қоныстар</a:t>
            </a:r>
            <a:r>
              <a:rPr lang="ru-RU" sz="2400" b="1" dirty="0"/>
              <a:t> (сложные урочища).</a:t>
            </a:r>
          </a:p>
        </p:txBody>
      </p:sp>
    </p:spTree>
    <p:extLst>
      <p:ext uri="{BB962C8B-B14F-4D97-AF65-F5344CB8AC3E}">
        <p14:creationId xmlns:p14="http://schemas.microsoft.com/office/powerpoint/2010/main" val="1025356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634FCF-2775-4008-8015-CE3A4FF42948}"/>
              </a:ext>
            </a:extLst>
          </p:cNvPr>
          <p:cNvSpPr/>
          <p:nvPr/>
        </p:nvSpPr>
        <p:spPr>
          <a:xfrm>
            <a:off x="683568" y="1124744"/>
            <a:ext cx="777686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Ландшафттың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типологиялық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бірліктерінің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схемасы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(Ф.Н. Мильков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бойынша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келесідей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фация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қоныс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рельеф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ландшафт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ландшафт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класы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ландшафт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бөлімі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4019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C8C048-1F12-46FE-9C79-8CE2A5A1D6F5}"/>
              </a:ext>
            </a:extLst>
          </p:cNvPr>
          <p:cNvSpPr/>
          <p:nvPr/>
        </p:nvSpPr>
        <p:spPr>
          <a:xfrm>
            <a:off x="647564" y="620688"/>
            <a:ext cx="78488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Табиғи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жағынан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ең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кішкентай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біртекті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ТАМ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бұл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фация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just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Фация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- "жер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үсті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жыныстарының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бірдей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литологиясы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жер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бедері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мен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ылғалдану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сипаты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микроклимат,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топырақ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айырмасы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биоценоз" (Н.А. Солнцев)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сақталатын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аумақтық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Фация -</a:t>
            </a:r>
            <a:r>
              <a:rPr lang="ru-RU" dirty="0"/>
              <a:t>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табиғи</a:t>
            </a:r>
            <a:r>
              <a:rPr lang="ru-RU" dirty="0"/>
              <a:t> </a:t>
            </a:r>
            <a:r>
              <a:rPr lang="ru-RU" dirty="0" err="1"/>
              <a:t>жағдайлардың</a:t>
            </a:r>
            <a:r>
              <a:rPr lang="ru-RU" dirty="0"/>
              <a:t> </a:t>
            </a:r>
            <a:r>
              <a:rPr lang="ru-RU" dirty="0" err="1"/>
              <a:t>біркелкілігімен</a:t>
            </a:r>
            <a:r>
              <a:rPr lang="ru-RU" dirty="0"/>
              <a:t> </a:t>
            </a:r>
            <a:r>
              <a:rPr lang="ru-RU" dirty="0" err="1"/>
              <a:t>сипатталатын</a:t>
            </a:r>
            <a:r>
              <a:rPr lang="ru-RU" dirty="0"/>
              <a:t> </a:t>
            </a:r>
            <a:r>
              <a:rPr lang="ru-RU" dirty="0" err="1"/>
              <a:t>қарапайым</a:t>
            </a:r>
            <a:r>
              <a:rPr lang="ru-RU" dirty="0"/>
              <a:t> </a:t>
            </a:r>
            <a:r>
              <a:rPr lang="ru-RU" dirty="0" err="1"/>
              <a:t>табиғи</a:t>
            </a:r>
            <a:r>
              <a:rPr lang="ru-RU" dirty="0"/>
              <a:t> </a:t>
            </a:r>
            <a:r>
              <a:rPr lang="ru-RU" dirty="0" err="1"/>
              <a:t>кешен</a:t>
            </a:r>
            <a:r>
              <a:rPr lang="ru-RU" dirty="0"/>
              <a:t>. </a:t>
            </a:r>
            <a:r>
              <a:rPr lang="ru-RU" dirty="0" err="1"/>
              <a:t>Ол</a:t>
            </a:r>
            <a:r>
              <a:rPr lang="ru-RU" dirty="0"/>
              <a:t> </a:t>
            </a:r>
            <a:r>
              <a:rPr lang="ru-RU" dirty="0" err="1"/>
              <a:t>рельефтің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элементі</a:t>
            </a:r>
            <a:r>
              <a:rPr lang="ru-RU" dirty="0"/>
              <a:t> </a:t>
            </a:r>
            <a:r>
              <a:rPr lang="ru-RU" dirty="0" err="1"/>
              <a:t>немесе</a:t>
            </a:r>
            <a:r>
              <a:rPr lang="ru-RU" dirty="0"/>
              <a:t> </a:t>
            </a:r>
            <a:r>
              <a:rPr lang="ru-RU" dirty="0" err="1"/>
              <a:t>микроформасы</a:t>
            </a:r>
            <a:r>
              <a:rPr lang="ru-RU" dirty="0"/>
              <a:t> (</a:t>
            </a:r>
            <a:r>
              <a:rPr lang="ru-RU" dirty="0" err="1"/>
              <a:t>көлбеу</a:t>
            </a:r>
            <a:r>
              <a:rPr lang="ru-RU" dirty="0"/>
              <a:t>, </a:t>
            </a:r>
            <a:r>
              <a:rPr lang="ru-RU" dirty="0" err="1"/>
              <a:t>төбе</a:t>
            </a:r>
            <a:r>
              <a:rPr lang="ru-RU" dirty="0"/>
              <a:t> </a:t>
            </a:r>
            <a:r>
              <a:rPr lang="ru-RU" dirty="0" err="1"/>
              <a:t>шыңы</a:t>
            </a:r>
            <a:r>
              <a:rPr lang="ru-RU" dirty="0"/>
              <a:t>, </a:t>
            </a:r>
            <a:r>
              <a:rPr lang="ru-RU" dirty="0" err="1"/>
              <a:t>баурайдың</a:t>
            </a:r>
            <a:r>
              <a:rPr lang="ru-RU" dirty="0"/>
              <a:t> </a:t>
            </a:r>
            <a:r>
              <a:rPr lang="ru-RU" dirty="0" err="1"/>
              <a:t>төменгі</a:t>
            </a:r>
            <a:r>
              <a:rPr lang="ru-RU" dirty="0"/>
              <a:t> </a:t>
            </a:r>
            <a:r>
              <a:rPr lang="ru-RU" dirty="0" err="1"/>
              <a:t>бөлігі</a:t>
            </a:r>
            <a:r>
              <a:rPr lang="ru-RU" dirty="0"/>
              <a:t>); </a:t>
            </a: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түзуші</a:t>
            </a:r>
            <a:r>
              <a:rPr lang="ru-RU" dirty="0"/>
              <a:t> </a:t>
            </a:r>
            <a:r>
              <a:rPr lang="ru-RU" dirty="0" err="1"/>
              <a:t>жыныстардың</a:t>
            </a:r>
            <a:r>
              <a:rPr lang="ru-RU" dirty="0"/>
              <a:t> </a:t>
            </a:r>
            <a:r>
              <a:rPr lang="ru-RU" dirty="0" err="1"/>
              <a:t>бірдей</a:t>
            </a:r>
            <a:r>
              <a:rPr lang="ru-RU" dirty="0"/>
              <a:t> </a:t>
            </a:r>
            <a:r>
              <a:rPr lang="ru-RU" dirty="0" err="1"/>
              <a:t>литологиялық</a:t>
            </a:r>
            <a:r>
              <a:rPr lang="ru-RU" dirty="0"/>
              <a:t> </a:t>
            </a:r>
            <a:r>
              <a:rPr lang="ru-RU" dirty="0" err="1"/>
              <a:t>құрамы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; </a:t>
            </a:r>
            <a:r>
              <a:rPr lang="ru-RU" dirty="0" err="1"/>
              <a:t>жылу</a:t>
            </a:r>
            <a:r>
              <a:rPr lang="ru-RU" dirty="0"/>
              <a:t> мен </a:t>
            </a:r>
            <a:r>
              <a:rPr lang="ru-RU" dirty="0" err="1"/>
              <a:t>ылғалдың</a:t>
            </a:r>
            <a:r>
              <a:rPr lang="ru-RU" dirty="0"/>
              <a:t> </a:t>
            </a:r>
            <a:r>
              <a:rPr lang="ru-RU" dirty="0" err="1"/>
              <a:t>бірдей</a:t>
            </a:r>
            <a:r>
              <a:rPr lang="ru-RU" dirty="0"/>
              <a:t> </a:t>
            </a:r>
            <a:r>
              <a:rPr lang="ru-RU" dirty="0" err="1"/>
              <a:t>режимі</a:t>
            </a:r>
            <a:r>
              <a:rPr lang="ru-RU" dirty="0"/>
              <a:t>, </a:t>
            </a:r>
            <a:r>
              <a:rPr lang="ru-RU" dirty="0" err="1"/>
              <a:t>бір</a:t>
            </a:r>
            <a:r>
              <a:rPr lang="ru-RU" dirty="0"/>
              <a:t> микроклимат; </a:t>
            </a:r>
            <a:r>
              <a:rPr lang="ru-RU" dirty="0" err="1"/>
              <a:t>бір</a:t>
            </a:r>
            <a:r>
              <a:rPr lang="ru-RU" dirty="0"/>
              <a:t> биоценоз.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09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CC1D53-DB85-40DC-AF4A-64E39BD0E8FD}"/>
              </a:ext>
            </a:extLst>
          </p:cNvPr>
          <p:cNvSpPr/>
          <p:nvPr/>
        </p:nvSpPr>
        <p:spPr>
          <a:xfrm>
            <a:off x="755576" y="476672"/>
            <a:ext cx="80288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Бұзылмаған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өсімдіктер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жағдайында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фация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шекаралары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өсімдіктерді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жақсы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көрсетеді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фация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фитоценозға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сәйкес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келеді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just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kk-K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/>
              <a:t>Для нее характерно положение в пределах одного элемента или микроформы рельефа (</a:t>
            </a:r>
            <a:r>
              <a:rPr lang="ru-RU" b="1" dirty="0"/>
              <a:t>склон, вершина холма, нижняя часть склона</a:t>
            </a:r>
            <a:r>
              <a:rPr lang="ru-RU" dirty="0"/>
              <a:t>)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/>
              <a:t>Пример фации – пологий склон холма северной экспозиции с дерново-среднеподзолистыми, суглинистыми почвами под елово-широколиственным лесом.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26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0032">
            <a:extLst>
              <a:ext uri="{FF2B5EF4-FFF2-40B4-BE49-F238E27FC236}">
                <a16:creationId xmlns:a16="http://schemas.microsoft.com/office/drawing/2014/main" id="{FEF5561F-6C2B-4741-8E47-067B8D940B66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0001"/>
          <a:stretch>
            <a:fillRect/>
          </a:stretch>
        </p:blipFill>
        <p:spPr bwMode="auto">
          <a:xfrm>
            <a:off x="1403648" y="476672"/>
            <a:ext cx="633670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FEEEA1-45B1-435D-B232-8D09D3F033A9}"/>
              </a:ext>
            </a:extLst>
          </p:cNvPr>
          <p:cNvSpPr/>
          <p:nvPr/>
        </p:nvSpPr>
        <p:spPr>
          <a:xfrm>
            <a:off x="2123728" y="50131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Группа фаций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5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Изображение 068">
            <a:extLst>
              <a:ext uri="{FF2B5EF4-FFF2-40B4-BE49-F238E27FC236}">
                <a16:creationId xmlns:a16="http://schemas.microsoft.com/office/drawing/2014/main" id="{0E82ED18-B3B2-4651-A6C6-9AB30F6DFB81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/>
          <a:stretch>
            <a:fillRect/>
          </a:stretch>
        </p:blipFill>
        <p:spPr bwMode="auto">
          <a:xfrm>
            <a:off x="1172257" y="548680"/>
            <a:ext cx="6799485" cy="399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D927E1-B5A0-4E9A-9EBF-2FDC72FF6B38}"/>
              </a:ext>
            </a:extLst>
          </p:cNvPr>
          <p:cNvSpPr/>
          <p:nvPr/>
        </p:nvSpPr>
        <p:spPr>
          <a:xfrm>
            <a:off x="2285999" y="50851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Фация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23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81FE66-EBF2-47A3-8935-01D5AA24EC41}"/>
              </a:ext>
            </a:extLst>
          </p:cNvPr>
          <p:cNvSpPr/>
          <p:nvPr/>
        </p:nvSpPr>
        <p:spPr>
          <a:xfrm>
            <a:off x="683568" y="751344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</a:rPr>
              <a:t>Қоныс</a:t>
            </a:r>
            <a:r>
              <a:rPr lang="ru-RU" sz="2400" dirty="0"/>
              <a:t> -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келесі</a:t>
            </a:r>
            <a:r>
              <a:rPr lang="ru-RU" sz="2400" dirty="0"/>
              <a:t>, </a:t>
            </a:r>
            <a:r>
              <a:rPr lang="ru-RU" sz="2400" dirty="0" err="1"/>
              <a:t>үлкенірек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әрдайым</a:t>
            </a:r>
            <a:r>
              <a:rPr lang="ru-RU" sz="2400" dirty="0"/>
              <a:t> </a:t>
            </a:r>
            <a:r>
              <a:rPr lang="ru-RU" sz="2400" dirty="0" err="1"/>
              <a:t>ландшафтта</a:t>
            </a:r>
            <a:r>
              <a:rPr lang="ru-RU" sz="2400" dirty="0"/>
              <a:t> </a:t>
            </a:r>
            <a:r>
              <a:rPr lang="ru-RU" sz="2400" dirty="0" err="1"/>
              <a:t>кездесетін</a:t>
            </a:r>
            <a:r>
              <a:rPr lang="ru-RU" sz="2400" dirty="0"/>
              <a:t> </a:t>
            </a:r>
            <a:r>
              <a:rPr lang="ru-RU" sz="2400" dirty="0" err="1"/>
              <a:t>кешен</a:t>
            </a:r>
            <a:r>
              <a:rPr lang="ru-RU" sz="2400" dirty="0"/>
              <a:t>. </a:t>
            </a:r>
            <a:r>
              <a:rPr lang="ru-RU" sz="2400" dirty="0" err="1"/>
              <a:t>Қоныс</a:t>
            </a:r>
            <a:r>
              <a:rPr lang="ru-RU" sz="2400" dirty="0"/>
              <a:t> - </a:t>
            </a:r>
            <a:r>
              <a:rPr lang="ru-RU" sz="2400" dirty="0" err="1"/>
              <a:t>рельефтің</a:t>
            </a:r>
            <a:r>
              <a:rPr lang="ru-RU" sz="2400" dirty="0"/>
              <a:t> </a:t>
            </a:r>
            <a:r>
              <a:rPr lang="ru-RU" sz="2400" b="1" dirty="0" err="1"/>
              <a:t>дөңес</a:t>
            </a:r>
            <a:r>
              <a:rPr lang="ru-RU" sz="2400" dirty="0"/>
              <a:t> </a:t>
            </a:r>
            <a:r>
              <a:rPr lang="ru-RU" sz="2400" dirty="0" err="1"/>
              <a:t>немесе</a:t>
            </a:r>
            <a:r>
              <a:rPr lang="ru-RU" sz="2400" dirty="0"/>
              <a:t> </a:t>
            </a:r>
            <a:r>
              <a:rPr lang="ru-RU" sz="2400" b="1" dirty="0" err="1"/>
              <a:t>ойпаң</a:t>
            </a:r>
            <a:r>
              <a:rPr lang="ru-RU" sz="2400" dirty="0"/>
              <a:t> </a:t>
            </a:r>
            <a:r>
              <a:rPr lang="ru-RU" sz="2400" dirty="0" err="1"/>
              <a:t>мезоформаларымен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генетикалық</a:t>
            </a:r>
            <a:r>
              <a:rPr lang="ru-RU" sz="2400" dirty="0"/>
              <a:t>, </a:t>
            </a:r>
            <a:r>
              <a:rPr lang="ru-RU" sz="2400" dirty="0" err="1"/>
              <a:t>динамикалық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аумақтық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/>
              <a:t> </a:t>
            </a:r>
            <a:r>
              <a:rPr lang="ru-RU" sz="2400" dirty="0" err="1"/>
              <a:t>фациялардың</a:t>
            </a:r>
            <a:r>
              <a:rPr lang="ru-RU" sz="2400" dirty="0"/>
              <a:t> </a:t>
            </a:r>
            <a:r>
              <a:rPr lang="ru-RU" sz="2400" dirty="0" err="1"/>
              <a:t>немесе</a:t>
            </a:r>
            <a:r>
              <a:rPr lang="ru-RU" sz="2400" dirty="0"/>
              <a:t> </a:t>
            </a:r>
            <a:r>
              <a:rPr lang="ru-RU" sz="2400" dirty="0" err="1"/>
              <a:t>олардың</a:t>
            </a:r>
            <a:r>
              <a:rPr lang="ru-RU" sz="2400" dirty="0"/>
              <a:t> </a:t>
            </a:r>
            <a:r>
              <a:rPr lang="ru-RU" sz="2400" dirty="0" err="1"/>
              <a:t>топтарының</a:t>
            </a:r>
            <a:r>
              <a:rPr lang="ru-RU" sz="2400" dirty="0"/>
              <a:t> </a:t>
            </a:r>
            <a:r>
              <a:rPr lang="ru-RU" sz="2400" dirty="0" err="1"/>
              <a:t>табиғи</a:t>
            </a:r>
            <a:r>
              <a:rPr lang="ru-RU" sz="2400" dirty="0"/>
              <a:t> </a:t>
            </a:r>
            <a:r>
              <a:rPr lang="ru-RU" sz="2400" dirty="0" err="1"/>
              <a:t>құрылған</a:t>
            </a:r>
            <a:r>
              <a:rPr lang="ru-RU" sz="2400" dirty="0"/>
              <a:t> </a:t>
            </a:r>
            <a:r>
              <a:rPr lang="ru-RU" sz="2400" dirty="0" err="1"/>
              <a:t>жүйесін</a:t>
            </a:r>
            <a:r>
              <a:rPr lang="ru-RU" sz="2400" dirty="0"/>
              <a:t> </a:t>
            </a:r>
            <a:r>
              <a:rPr lang="ru-RU" sz="2400" dirty="0" err="1"/>
              <a:t>білдіретін</a:t>
            </a:r>
            <a:r>
              <a:rPr lang="ru-RU" sz="2400" dirty="0"/>
              <a:t> ТАК (Н.А. Солнцев).</a:t>
            </a:r>
          </a:p>
        </p:txBody>
      </p:sp>
    </p:spTree>
    <p:extLst>
      <p:ext uri="{BB962C8B-B14F-4D97-AF65-F5344CB8AC3E}">
        <p14:creationId xmlns:p14="http://schemas.microsoft.com/office/powerpoint/2010/main" val="341321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40"/>
            <a:ext cx="8568952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Фитоценоз </a:t>
            </a:r>
            <a:r>
              <a:rPr lang="ru-RU" dirty="0">
                <a:latin typeface="Arial" pitchFamily="34" charset="0"/>
                <a:cs typeface="Arial" pitchFamily="34" charset="0"/>
              </a:rPr>
              <a:t>—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бұл өсімдіктердің белгілі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бір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сегментінің мәні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онда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ішкі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флористикалық айырмашылықтар қоршаған өсімдіктермен салыстырғанда </a:t>
            </a:r>
            <a:r>
              <a:rPr lang="ru-RU" dirty="0">
                <a:latin typeface="Arial" pitchFamily="34" charset="0"/>
                <a:cs typeface="Arial" pitchFamily="34" charset="0"/>
              </a:rPr>
              <a:t>аз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болады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Терминді</a:t>
            </a:r>
            <a:r>
              <a:rPr lang="ru-RU" dirty="0">
                <a:latin typeface="Arial" pitchFamily="34" charset="0"/>
                <a:cs typeface="Arial" pitchFamily="34" charset="0"/>
              </a:rPr>
              <a:t> поляк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ботанигі</a:t>
            </a:r>
            <a:r>
              <a:rPr lang="ru-RU" dirty="0">
                <a:latin typeface="Arial" pitchFamily="34" charset="0"/>
                <a:cs typeface="Arial" pitchFamily="34" charset="0"/>
              </a:rPr>
              <a:t> И.К.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Пачоский</a:t>
            </a:r>
            <a:r>
              <a:rPr lang="ru-RU" dirty="0">
                <a:latin typeface="Arial" pitchFamily="34" charset="0"/>
                <a:cs typeface="Arial" pitchFamily="34" charset="0"/>
              </a:rPr>
              <a:t> 1915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жылы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ұсынған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Фитоценоздар-фитоценология</a:t>
            </a:r>
            <a:r>
              <a:rPr lang="ru-RU" dirty="0">
                <a:latin typeface="Arial" pitchFamily="34" charset="0"/>
                <a:cs typeface="Arial" pitchFamily="34" charset="0"/>
              </a:rPr>
              <a:t> (геоботаника)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ғылымын зерттеу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объектісі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err="1">
                <a:latin typeface="Arial" pitchFamily="34" charset="0"/>
                <a:cs typeface="Arial" pitchFamily="34" charset="0"/>
              </a:rPr>
              <a:t>Геоботаникадағы негізгі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таксономиялық бірлік</a:t>
            </a:r>
            <a:r>
              <a:rPr lang="ru-RU" dirty="0">
                <a:latin typeface="Arial" pitchFamily="34" charset="0"/>
                <a:cs typeface="Arial" pitchFamily="34" charset="0"/>
              </a:rPr>
              <a:t> 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өсімдіктер қауымдастығы.</a:t>
            </a:r>
            <a:r>
              <a:rPr lang="ru-RU" dirty="0">
                <a:latin typeface="Arial" pitchFamily="34" charset="0"/>
                <a:cs typeface="Arial" pitchFamily="34" charset="0"/>
              </a:rPr>
              <a:t> В. Ф.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Лейслидің айтуынша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«ассоциация» </a:t>
            </a:r>
            <a:r>
              <a:rPr lang="ru-RU" dirty="0">
                <a:latin typeface="Arial" pitchFamily="34" charset="0"/>
                <a:cs typeface="Arial" pitchFamily="34" charset="0"/>
              </a:rPr>
              <a:t>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бұл өсімдік жамылғысының ең кішкентай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бірлігі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Флора </a:t>
            </a:r>
            <a:r>
              <a:rPr lang="ru-RU" dirty="0">
                <a:latin typeface="Arial" pitchFamily="34" charset="0"/>
                <a:cs typeface="Arial" pitchFamily="34" charset="0"/>
              </a:rPr>
              <a:t>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белгілі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бір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аумақтағы өсімдік түрлерінің тарихи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қалыптасқан жиынтығы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err="1">
                <a:latin typeface="Arial" pitchFamily="34" charset="0"/>
                <a:cs typeface="Arial" pitchFamily="34" charset="0"/>
              </a:rPr>
              <a:t>Өсімдіктер </a:t>
            </a:r>
            <a:r>
              <a:rPr lang="ru-RU" dirty="0">
                <a:latin typeface="Arial" pitchFamily="34" charset="0"/>
                <a:cs typeface="Arial" pitchFamily="34" charset="0"/>
              </a:rPr>
              <a:t>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бұл кез-келген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аумақтағы өсімдіктер қауымдастықтарының (фитоценоздардың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жиынтығы  </a:t>
            </a:r>
            <a:r>
              <a:rPr lang="ru-RU" dirty="0">
                <a:latin typeface="Arial" pitchFamily="34" charset="0"/>
                <a:cs typeface="Arial" pitchFamily="34" charset="0"/>
              </a:rPr>
              <a:t>(Васильевич, 1983).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Биоценоз</a:t>
            </a:r>
            <a:r>
              <a:rPr lang="ru-RU" dirty="0"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био</a:t>
            </a:r>
            <a:r>
              <a:rPr lang="ru-RU" dirty="0">
                <a:latin typeface="Arial" pitchFamily="34" charset="0"/>
                <a:cs typeface="Arial" pitchFamily="34" charset="0"/>
              </a:rPr>
              <a:t>...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Және </a:t>
            </a:r>
            <a:r>
              <a:rPr lang="ru-RU" dirty="0">
                <a:latin typeface="Arial" pitchFamily="34" charset="0"/>
                <a:cs typeface="Arial" pitchFamily="34" charset="0"/>
              </a:rPr>
              <a:t>гр. 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Ko</a:t>
            </a:r>
            <a:r>
              <a:rPr lang="ru-RU" i="1" dirty="0" err="1">
                <a:latin typeface="Arial" pitchFamily="34" charset="0"/>
                <a:cs typeface="Arial" pitchFamily="34" charset="0"/>
              </a:rPr>
              <a:t>і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ns</a:t>
            </a: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  <a:r>
              <a:rPr lang="kk-KZ" dirty="0">
                <a:latin typeface="Arial" pitchFamily="34" charset="0"/>
                <a:cs typeface="Arial" pitchFamily="34" charset="0"/>
              </a:rPr>
              <a:t>-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жалпы</a:t>
            </a:r>
            <a:r>
              <a:rPr lang="ru-RU" dirty="0">
                <a:latin typeface="Arial" pitchFamily="34" charset="0"/>
                <a:cs typeface="Arial" pitchFamily="34" charset="0"/>
              </a:rPr>
              <a:t>) 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тіршілк</a:t>
            </a: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жағдайлары азды-көпті біркелкі</a:t>
            </a:r>
            <a:r>
              <a:rPr lang="ru-RU" dirty="0">
                <a:latin typeface="Arial" pitchFamily="34" charset="0"/>
                <a:cs typeface="Arial" pitchFamily="34" charset="0"/>
              </a:rPr>
              <a:t> орта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өңірін  мекендейтін</a:t>
            </a: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жануарлар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өсімдіктер</a:t>
            </a:r>
            <a:r>
              <a:rPr lang="ru-RU" dirty="0">
                <a:latin typeface="Arial" pitchFamily="34" charset="0"/>
                <a:cs typeface="Arial" pitchFamily="34" charset="0"/>
              </a:rPr>
              <a:t> мен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микроорганизмдердің жиынтығы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Биогеоценоз</a:t>
            </a:r>
            <a:r>
              <a:rPr lang="ru-RU" dirty="0">
                <a:latin typeface="Arial" pitchFamily="34" charset="0"/>
                <a:cs typeface="Arial" pitchFamily="34" charset="0"/>
              </a:rPr>
              <a:t> (грек. </a:t>
            </a:r>
            <a:r>
              <a:rPr lang="el-GR" dirty="0">
                <a:latin typeface="Arial" pitchFamily="34" charset="0"/>
                <a:cs typeface="Arial" pitchFamily="34" charset="0"/>
              </a:rPr>
              <a:t>βίος-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өмір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>
                <a:latin typeface="Arial" pitchFamily="34" charset="0"/>
                <a:cs typeface="Arial" pitchFamily="34" charset="0"/>
              </a:rPr>
              <a:t>γη-</a:t>
            </a:r>
            <a:r>
              <a:rPr lang="ru-RU" dirty="0">
                <a:latin typeface="Arial" pitchFamily="34" charset="0"/>
                <a:cs typeface="Arial" pitchFamily="34" charset="0"/>
              </a:rPr>
              <a:t>жер + </a:t>
            </a:r>
            <a:r>
              <a:rPr lang="el-GR" dirty="0">
                <a:latin typeface="Arial" pitchFamily="34" charset="0"/>
                <a:cs typeface="Arial" pitchFamily="34" charset="0"/>
              </a:rPr>
              <a:t>κοινός-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жалпы</a:t>
            </a:r>
            <a:r>
              <a:rPr lang="ru-RU" dirty="0">
                <a:latin typeface="Arial" pitchFamily="34" charset="0"/>
                <a:cs typeface="Arial" pitchFamily="34" charset="0"/>
              </a:rPr>
              <a:t>) -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тірі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организмдер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қауымдастығын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және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онымен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тығыз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байланысты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заттардың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айналымы</a:t>
            </a:r>
            <a:r>
              <a:rPr lang="ru-RU" dirty="0">
                <a:latin typeface="Arial" pitchFamily="34" charset="0"/>
                <a:cs typeface="Arial" pitchFamily="34" charset="0"/>
              </a:rPr>
              <a:t> мен энергия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ағынымен</a:t>
            </a:r>
            <a:r>
              <a:rPr lang="ru-RU" dirty="0"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табиғи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экожүйе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байланысты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бір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аумақтағы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қоршаған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ортаның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абиотикалық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факторларының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жиынтығын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қамтитын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жүйе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Ландшафтоведение Ландшафтоведение – раздел физической географии о">
            <a:extLst>
              <a:ext uri="{FF2B5EF4-FFF2-40B4-BE49-F238E27FC236}">
                <a16:creationId xmlns:a16="http://schemas.microsoft.com/office/drawing/2014/main" id="{7F8EDBCE-FC27-44BB-A186-3072FCF56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58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Щучье урочище (щучье городище) Тульской области — Nissan X-Trail, 2.2 л.,  2004 года на DRIVE2">
            <a:extLst>
              <a:ext uri="{FF2B5EF4-FFF2-40B4-BE49-F238E27FC236}">
                <a16:creationId xmlns:a16="http://schemas.microsoft.com/office/drawing/2014/main" id="{301327E7-4467-4649-B1CB-2EA508F9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6" y="836712"/>
            <a:ext cx="780886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ED7E14-B35E-4706-A795-B1D723A3FB9D}"/>
              </a:ext>
            </a:extLst>
          </p:cNvPr>
          <p:cNvSpPr/>
          <p:nvPr/>
        </p:nvSpPr>
        <p:spPr>
          <a:xfrm>
            <a:off x="2123728" y="55892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Урочище - қоныс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48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273995-1BFF-4089-B8AF-5443B2253196}"/>
              </a:ext>
            </a:extLst>
          </p:cNvPr>
          <p:cNvSpPr/>
          <p:nvPr/>
        </p:nvSpPr>
        <p:spPr>
          <a:xfrm>
            <a:off x="755576" y="764705"/>
            <a:ext cx="78488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Ландшафт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өзара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әрекеттесетін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антропогендік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компоненттерден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төменгі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таксономиялық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дәрежедегі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кешендерден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тұратын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аумақтық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жүйе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1F2794-5645-41A6-B106-0091578C605F}"/>
              </a:ext>
            </a:extLst>
          </p:cNvPr>
          <p:cNvSpPr/>
          <p:nvPr/>
        </p:nvSpPr>
        <p:spPr>
          <a:xfrm>
            <a:off x="755576" y="2636912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Н. А.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Солнцевтің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пікірінше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(1962), "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ландшафт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бұл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бірдей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геологиялық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негізі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рельефтің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климаты бар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осы ландшафт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жиынтығына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ғана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тән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динамикалық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/>
              <a:t>өзара</a:t>
            </a:r>
            <a:r>
              <a:rPr lang="ru-RU" sz="2400" dirty="0"/>
              <a:t> </a:t>
            </a:r>
            <a:r>
              <a:rPr lang="ru-RU" sz="2400" dirty="0" err="1"/>
              <a:t>байланысты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ғарышта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түрде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қайталанатын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қарапайым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күрделі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қоныстан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тұратын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генетикалық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біртекті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".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785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248A44-3595-4B27-AADF-38AAF8F96E85}"/>
              </a:ext>
            </a:extLst>
          </p:cNvPr>
          <p:cNvSpPr/>
          <p:nvPr/>
        </p:nvSpPr>
        <p:spPr>
          <a:xfrm>
            <a:off x="611560" y="692697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Ландшафттардың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жиынтығы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жоғары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деңгейлі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жүйені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құрайды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ландшафт </a:t>
            </a:r>
            <a:r>
              <a:rPr lang="ru-RU" sz="24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түрі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Өз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атауларында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олар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географиялық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аймақтарды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қайталайды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(тундра, тайга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т.б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.),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бірақ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географиялық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аймақтар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үздіксіз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олар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жазықтарда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кез-келген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түрінің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үздіксіз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массивін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сипаттайды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олардың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бөліктері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одан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тыс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жерлерде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көршілес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аймақтар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мен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таулы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елдерде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кездеседі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8632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B631F-7CB7-4625-8501-593D0480A1D3}"/>
              </a:ext>
            </a:extLst>
          </p:cNvPr>
          <p:cNvSpPr/>
          <p:nvPr/>
        </p:nvSpPr>
        <p:spPr>
          <a:xfrm>
            <a:off x="1223628" y="980729"/>
            <a:ext cx="68767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Ландшафт классы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- ландшафт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түрлерінің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жиынтығы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Екі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сыныпқа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бөлу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жалпы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қабылданған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жазық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және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таулы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биіктік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белдеуінің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болуымен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ерекшеленеді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</a:p>
          <a:p>
            <a:endParaRPr lang="ru-RU" b="0" i="0" u="none" strike="noStrike" dirty="0">
              <a:solidFill>
                <a:srgbClr val="551A8B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692695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3C435-5C8C-4302-AEB4-9CF660A7C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63253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4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5D61D-B6F6-47D2-80EF-F537C585F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3" t="76829"/>
          <a:stretch/>
        </p:blipFill>
        <p:spPr>
          <a:xfrm>
            <a:off x="539552" y="548680"/>
            <a:ext cx="7932183" cy="43204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71F9A2-B061-4130-A2F6-5930A56F3E36}"/>
              </a:ext>
            </a:extLst>
          </p:cNvPr>
          <p:cNvSpPr/>
          <p:nvPr/>
        </p:nvSpPr>
        <p:spPr>
          <a:xfrm>
            <a:off x="2123728" y="5229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Ландшафттық картаның легендасы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54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B9AB84-A8F5-4C38-8C02-949C6342D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9" y="195213"/>
            <a:ext cx="8338842" cy="58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502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2456D-5DC3-4493-987D-78C000AE8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2227" r="75152" b="21296"/>
          <a:stretch/>
        </p:blipFill>
        <p:spPr>
          <a:xfrm>
            <a:off x="905352" y="53322"/>
            <a:ext cx="7333295" cy="62146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639614-CE55-4623-8D7C-9C9219362F0A}"/>
              </a:ext>
            </a:extLst>
          </p:cNvPr>
          <p:cNvSpPr/>
          <p:nvPr/>
        </p:nvSpPr>
        <p:spPr>
          <a:xfrm>
            <a:off x="1979712" y="64065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Ландшафттық картаның легендасы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621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553B7BB-BC11-469E-B975-A8A7A2E446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540" y="274340"/>
            <a:ext cx="8280920" cy="630932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kk-KZ" sz="2000" b="1" dirty="0">
                <a:solidFill>
                  <a:schemeClr val="accent4">
                    <a:lumMod val="50000"/>
                  </a:schemeClr>
                </a:solidFill>
              </a:rPr>
              <a:t>Описание ландшафта</a:t>
            </a:r>
          </a:p>
          <a:p>
            <a:pPr marL="45720" indent="0" algn="just">
              <a:buNone/>
            </a:pPr>
            <a:endParaRPr lang="kk-KZ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 algn="just">
              <a:buNone/>
            </a:pPr>
            <a:r>
              <a:rPr lang="kk-KZ" sz="2000" b="1" dirty="0">
                <a:solidFill>
                  <a:schemeClr val="accent4">
                    <a:lumMod val="50000"/>
                  </a:schemeClr>
                </a:solidFill>
              </a:rPr>
              <a:t>Класс </a:t>
            </a:r>
            <a:r>
              <a:rPr lang="kk-KZ" sz="2000" dirty="0"/>
              <a:t>- равнинные ландшафты</a:t>
            </a:r>
          </a:p>
          <a:p>
            <a:pPr marL="45720" indent="0" algn="just">
              <a:buNone/>
            </a:pPr>
            <a:r>
              <a:rPr lang="kk-KZ" sz="2000" b="1" dirty="0">
                <a:solidFill>
                  <a:schemeClr val="accent4">
                    <a:lumMod val="50000"/>
                  </a:schemeClr>
                </a:solidFill>
              </a:rPr>
              <a:t>Тип</a:t>
            </a:r>
            <a:r>
              <a:rPr lang="kk-KZ" sz="2000" dirty="0">
                <a:solidFill>
                  <a:schemeClr val="accent4">
                    <a:lumMod val="50000"/>
                  </a:schemeClr>
                </a:solidFill>
              </a:rPr>
              <a:t> –</a:t>
            </a:r>
            <a:r>
              <a:rPr lang="kk-KZ" sz="2000" dirty="0"/>
              <a:t>  лесостепной</a:t>
            </a:r>
          </a:p>
          <a:p>
            <a:pPr marL="45720" indent="0" algn="just">
              <a:buNone/>
            </a:pPr>
            <a:r>
              <a:rPr lang="kk-KZ" sz="2000" dirty="0"/>
              <a:t>Озерно-аллювиальная равнина с березовыми и осиновыми лесами в сочетании с разнотравно злаковой и луговой растительнстью на серых лесных почвах и на черноземах обыкновенных.</a:t>
            </a:r>
          </a:p>
          <a:p>
            <a:pPr marL="45720" indent="0" algn="just">
              <a:buNone/>
            </a:pPr>
            <a:endParaRPr lang="kk-KZ" sz="2000" dirty="0"/>
          </a:p>
          <a:p>
            <a:pPr marL="45720" indent="0" algn="ctr">
              <a:buNone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Ландшафт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сипаттамасы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45720" indent="0" algn="just">
              <a:buNone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Класс </a:t>
            </a:r>
            <a:r>
              <a:rPr lang="ru-RU" sz="2000" dirty="0"/>
              <a:t>- </a:t>
            </a:r>
            <a:r>
              <a:rPr lang="ru-RU" sz="2000" dirty="0" err="1"/>
              <a:t>жазық</a:t>
            </a:r>
            <a:r>
              <a:rPr lang="ru-RU" sz="2000" dirty="0"/>
              <a:t> </a:t>
            </a:r>
            <a:r>
              <a:rPr lang="ru-RU" sz="2000" dirty="0" err="1"/>
              <a:t>ландшафттар</a:t>
            </a:r>
            <a:r>
              <a:rPr lang="ru-RU" sz="2000" dirty="0"/>
              <a:t> </a:t>
            </a:r>
          </a:p>
          <a:p>
            <a:pPr marL="45720" indent="0" algn="just">
              <a:buNone/>
            </a:pP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Түрі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/>
              <a:t>- </a:t>
            </a:r>
            <a:r>
              <a:rPr lang="ru-RU" sz="2000" dirty="0" err="1"/>
              <a:t>орманды</a:t>
            </a:r>
            <a:r>
              <a:rPr lang="ru-RU" sz="2000" dirty="0"/>
              <a:t> дала</a:t>
            </a:r>
            <a:endParaRPr lang="kk-KZ" sz="2000" dirty="0"/>
          </a:p>
          <a:p>
            <a:pPr marL="45720" indent="0" algn="just">
              <a:buNone/>
            </a:pPr>
            <a:endParaRPr lang="kk-KZ" sz="2000" dirty="0"/>
          </a:p>
          <a:p>
            <a:pPr marL="45720" indent="0" algn="just">
              <a:buNone/>
            </a:pPr>
            <a:r>
              <a:rPr lang="ru-RU" sz="2000" dirty="0" err="1"/>
              <a:t>Қайың</a:t>
            </a:r>
            <a:r>
              <a:rPr lang="ru-RU" sz="2000" dirty="0"/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dirty="0" err="1"/>
              <a:t>көктерек</a:t>
            </a:r>
            <a:r>
              <a:rPr lang="ru-RU" sz="2000" dirty="0"/>
              <a:t> </a:t>
            </a:r>
            <a:r>
              <a:rPr lang="ru-RU" sz="2000" dirty="0" err="1"/>
              <a:t>ормандары</a:t>
            </a:r>
            <a:r>
              <a:rPr lang="ru-RU" sz="2000" dirty="0"/>
              <a:t> бар </a:t>
            </a:r>
            <a:r>
              <a:rPr lang="ru-RU" sz="2000" dirty="0" err="1"/>
              <a:t>көлд</a:t>
            </a:r>
            <a:r>
              <a:rPr lang="kk-KZ" sz="2000" dirty="0"/>
              <a:t>і</a:t>
            </a:r>
            <a:r>
              <a:rPr lang="ru-RU" sz="2000" dirty="0"/>
              <a:t>-</a:t>
            </a:r>
            <a:r>
              <a:rPr lang="ru-RU" sz="2000" dirty="0" err="1"/>
              <a:t>аллювиалды</a:t>
            </a:r>
            <a:r>
              <a:rPr lang="ru-RU" sz="2000" dirty="0"/>
              <a:t> </a:t>
            </a:r>
            <a:r>
              <a:rPr lang="ru-RU" sz="2000" dirty="0" err="1"/>
              <a:t>жазық</a:t>
            </a:r>
            <a:r>
              <a:rPr lang="ru-RU" sz="2000" dirty="0"/>
              <a:t>, </a:t>
            </a:r>
            <a:r>
              <a:rPr lang="ru-RU" sz="2000" dirty="0" err="1"/>
              <a:t>сұр</a:t>
            </a:r>
            <a:r>
              <a:rPr lang="ru-RU" sz="2000" dirty="0"/>
              <a:t> </a:t>
            </a:r>
            <a:r>
              <a:rPr lang="ru-RU" sz="2000" dirty="0" err="1"/>
              <a:t>орман</a:t>
            </a:r>
            <a:r>
              <a:rPr lang="ru-RU" sz="2000" dirty="0"/>
              <a:t> </a:t>
            </a:r>
            <a:r>
              <a:rPr lang="ru-RU" sz="2000" dirty="0" err="1"/>
              <a:t>топырақтары</a:t>
            </a:r>
            <a:r>
              <a:rPr lang="ru-RU" sz="2000" dirty="0"/>
              <a:t> мен </a:t>
            </a:r>
            <a:r>
              <a:rPr lang="ru-RU" sz="2000" dirty="0" err="1"/>
              <a:t>кәдімгі</a:t>
            </a:r>
            <a:r>
              <a:rPr lang="ru-RU" sz="2000" dirty="0"/>
              <a:t> </a:t>
            </a:r>
            <a:r>
              <a:rPr lang="ru-RU" sz="2000" dirty="0" err="1"/>
              <a:t>қара</a:t>
            </a:r>
            <a:r>
              <a:rPr lang="ru-RU" sz="2000" dirty="0"/>
              <a:t> </a:t>
            </a:r>
            <a:r>
              <a:rPr lang="ru-RU" sz="2000" dirty="0" err="1"/>
              <a:t>топырақтардағы</a:t>
            </a:r>
            <a:r>
              <a:rPr lang="ru-RU" sz="2000" dirty="0"/>
              <a:t> </a:t>
            </a:r>
            <a:r>
              <a:rPr lang="ru-RU" sz="2000" dirty="0" err="1"/>
              <a:t>түрлі</a:t>
            </a:r>
            <a:r>
              <a:rPr lang="ru-RU" sz="2000" dirty="0"/>
              <a:t> </a:t>
            </a:r>
            <a:r>
              <a:rPr lang="ru-RU" sz="2000" dirty="0" err="1"/>
              <a:t>шөпті</a:t>
            </a:r>
            <a:r>
              <a:rPr lang="ru-RU" sz="2000" dirty="0"/>
              <a:t> </a:t>
            </a:r>
            <a:r>
              <a:rPr lang="ru-RU" sz="2000" dirty="0" err="1"/>
              <a:t>дәнді</a:t>
            </a:r>
            <a:r>
              <a:rPr lang="ru-RU" sz="2000" dirty="0"/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dirty="0" err="1"/>
              <a:t>шалғынды</a:t>
            </a:r>
            <a:r>
              <a:rPr lang="ru-RU" sz="2000" dirty="0"/>
              <a:t> </a:t>
            </a:r>
            <a:r>
              <a:rPr lang="ru-RU" sz="2000" dirty="0" err="1"/>
              <a:t>өсімдіктермен</a:t>
            </a:r>
            <a:r>
              <a:rPr lang="ru-RU" sz="2000" dirty="0"/>
              <a:t> </a:t>
            </a:r>
            <a:r>
              <a:rPr lang="ru-RU" sz="2000" dirty="0" err="1"/>
              <a:t>үйлеседі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40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484784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Геоботаника </a:t>
            </a:r>
            <a:r>
              <a:rPr lang="ru-RU" sz="2400" dirty="0" err="1"/>
              <a:t>пәні </a:t>
            </a:r>
            <a:r>
              <a:rPr lang="ru-RU" sz="2400" dirty="0"/>
              <a:t>Х</a:t>
            </a:r>
            <a:r>
              <a:rPr lang="en-US" sz="2400" dirty="0"/>
              <a:t>VIII-XIX </a:t>
            </a:r>
            <a:r>
              <a:rPr lang="ru-RU" sz="2400" dirty="0" err="1"/>
              <a:t>ғасыр басында</a:t>
            </a:r>
            <a:r>
              <a:rPr lang="ru-RU" sz="2400" dirty="0"/>
              <a:t> </a:t>
            </a:r>
            <a:r>
              <a:rPr lang="ru-RU" sz="2400" dirty="0" err="1"/>
              <a:t>шет</a:t>
            </a:r>
            <a:r>
              <a:rPr lang="ru-RU" sz="2400" dirty="0"/>
              <a:t> </a:t>
            </a:r>
            <a:r>
              <a:rPr lang="ru-RU" sz="2400" dirty="0" err="1"/>
              <a:t>елдерде</a:t>
            </a:r>
            <a:r>
              <a:rPr lang="ru-RU" sz="2400" dirty="0"/>
              <a:t> </a:t>
            </a:r>
            <a:r>
              <a:rPr lang="ru-RU" sz="2400" dirty="0" err="1"/>
              <a:t>жеке</a:t>
            </a:r>
            <a:r>
              <a:rPr lang="ru-RU" sz="2400" dirty="0"/>
              <a:t> </a:t>
            </a:r>
            <a:r>
              <a:rPr lang="ru-RU" sz="2400" dirty="0" err="1"/>
              <a:t>ғылым ретінде</a:t>
            </a:r>
            <a:r>
              <a:rPr lang="ru-RU" sz="2400" dirty="0"/>
              <a:t> </a:t>
            </a:r>
            <a:r>
              <a:rPr lang="ru-RU" sz="2400" dirty="0" err="1"/>
              <a:t>өсімдіктер географиясы</a:t>
            </a:r>
            <a:r>
              <a:rPr lang="ru-RU" sz="2400" dirty="0"/>
              <a:t> </a:t>
            </a:r>
            <a:r>
              <a:rPr lang="ru-RU" sz="2400" dirty="0" err="1"/>
              <a:t>және экологиясы</a:t>
            </a:r>
            <a:r>
              <a:rPr lang="ru-RU" sz="2400" dirty="0"/>
              <a:t> </a:t>
            </a:r>
            <a:r>
              <a:rPr lang="ru-RU" sz="2400" dirty="0" err="1"/>
              <a:t>ретінде</a:t>
            </a:r>
            <a:r>
              <a:rPr lang="ru-RU" sz="2400" dirty="0"/>
              <a:t> </a:t>
            </a:r>
            <a:r>
              <a:rPr lang="ru-RU" sz="2400" dirty="0" err="1"/>
              <a:t>пайда</a:t>
            </a:r>
            <a:r>
              <a:rPr lang="ru-RU" sz="2400" dirty="0"/>
              <a:t> бола </a:t>
            </a:r>
            <a:r>
              <a:rPr lang="ru-RU" sz="2400" dirty="0" err="1"/>
              <a:t>бастады</a:t>
            </a:r>
            <a:r>
              <a:rPr lang="ru-RU" sz="2400" dirty="0"/>
              <a:t>. </a:t>
            </a:r>
            <a:r>
              <a:rPr lang="ru-RU" sz="2400" b="1" dirty="0"/>
              <a:t>А. Гумбольдт </a:t>
            </a:r>
            <a:r>
              <a:rPr lang="ru-RU" sz="2400" dirty="0" err="1"/>
              <a:t>бірінші</a:t>
            </a:r>
            <a:r>
              <a:rPr lang="ru-RU" sz="2400" dirty="0"/>
              <a:t> </a:t>
            </a:r>
            <a:r>
              <a:rPr lang="ru-RU" sz="2400" dirty="0" err="1"/>
              <a:t>рет</a:t>
            </a:r>
            <a:r>
              <a:rPr lang="ru-RU" sz="2400" dirty="0"/>
              <a:t> </a:t>
            </a:r>
            <a:r>
              <a:rPr lang="ru-RU" sz="2400" dirty="0" err="1"/>
              <a:t>кейбір</a:t>
            </a:r>
            <a:r>
              <a:rPr lang="ru-RU" sz="2400" dirty="0"/>
              <a:t> </a:t>
            </a:r>
            <a:r>
              <a:rPr lang="ru-RU" sz="2400" dirty="0" err="1"/>
              <a:t>өсімдіктердің</a:t>
            </a:r>
            <a:r>
              <a:rPr lang="ru-RU" sz="2400" dirty="0"/>
              <a:t> жер </a:t>
            </a:r>
            <a:r>
              <a:rPr lang="ru-RU" sz="2400" dirty="0" err="1"/>
              <a:t>бетінде</a:t>
            </a:r>
            <a:r>
              <a:rPr lang="ru-RU" sz="2400" dirty="0"/>
              <a:t> </a:t>
            </a:r>
            <a:r>
              <a:rPr lang="ru-RU" sz="2400" dirty="0" err="1"/>
              <a:t>жылулық</a:t>
            </a:r>
            <a:r>
              <a:rPr lang="ru-RU" sz="2400" dirty="0"/>
              <a:t> </a:t>
            </a:r>
            <a:r>
              <a:rPr lang="ru-RU" sz="2400" dirty="0" err="1"/>
              <a:t>әсерінде</a:t>
            </a:r>
            <a:r>
              <a:rPr lang="ru-RU" sz="2400" dirty="0"/>
              <a:t> </a:t>
            </a:r>
            <a:r>
              <a:rPr lang="ru-RU" sz="2400" dirty="0" err="1"/>
              <a:t>таралуы</a:t>
            </a:r>
            <a:r>
              <a:rPr lang="ru-RU" sz="2400" dirty="0"/>
              <a:t> </a:t>
            </a:r>
            <a:r>
              <a:rPr lang="ru-RU" sz="2400" dirty="0" err="1"/>
              <a:t>туралы</a:t>
            </a:r>
            <a:r>
              <a:rPr lang="ru-RU" sz="2400" dirty="0"/>
              <a:t> </a:t>
            </a:r>
            <a:r>
              <a:rPr lang="ru-RU" sz="2400" dirty="0" err="1"/>
              <a:t>түсінік</a:t>
            </a:r>
            <a:r>
              <a:rPr lang="ru-RU" sz="2400" dirty="0"/>
              <a:t> </a:t>
            </a:r>
            <a:r>
              <a:rPr lang="ru-RU" sz="2400" dirty="0" err="1"/>
              <a:t>берген</a:t>
            </a:r>
            <a:r>
              <a:rPr lang="ru-RU" sz="2400" dirty="0"/>
              <a:t>. </a:t>
            </a:r>
            <a:r>
              <a:rPr lang="ru-RU" sz="2400" dirty="0" err="1"/>
              <a:t>Ғылымда өсімдіктер географиясы</a:t>
            </a:r>
            <a:r>
              <a:rPr lang="ru-RU" sz="2400" dirty="0"/>
              <a:t> </a:t>
            </a:r>
            <a:r>
              <a:rPr lang="ru-RU" sz="2400" dirty="0" err="1"/>
              <a:t>деп</a:t>
            </a:r>
            <a:r>
              <a:rPr lang="ru-RU" sz="2400" dirty="0"/>
              <a:t> </a:t>
            </a:r>
            <a:r>
              <a:rPr lang="ru-RU" sz="2400" dirty="0" err="1"/>
              <a:t>атаған.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Геоботаника термин</a:t>
            </a:r>
            <a:r>
              <a:rPr lang="kk-KZ" sz="2400" dirty="0"/>
              <a:t>іне анықтама берген ғалымдар: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63CA1-8201-45DA-9D53-EC56D041C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5544616" cy="38730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86354B-37BE-490F-B102-BA47047DCAA4}"/>
              </a:ext>
            </a:extLst>
          </p:cNvPr>
          <p:cNvSpPr/>
          <p:nvPr/>
        </p:nvSpPr>
        <p:spPr>
          <a:xfrm>
            <a:off x="899592" y="4869160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Гляциалды-нивалды белдеу</a:t>
            </a:r>
          </a:p>
          <a:p>
            <a:pPr algn="ctr"/>
            <a:endParaRPr lang="kk-K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kk-KZ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Нивально-гляциальная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</a:rPr>
              <a:t> с альпийскими формами рельефа с современным оледенением с единичными цветками, лишайниками, мхами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783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0039">
            <a:extLst>
              <a:ext uri="{FF2B5EF4-FFF2-40B4-BE49-F238E27FC236}">
                <a16:creationId xmlns:a16="http://schemas.microsoft.com/office/drawing/2014/main" id="{0AEBA983-7AA3-421D-B8CA-27950E39E680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2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58062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5F4CE4-B91D-43FB-B227-4F3995989AC2}"/>
              </a:ext>
            </a:extLst>
          </p:cNvPr>
          <p:cNvSpPr/>
          <p:nvPr/>
        </p:nvSpPr>
        <p:spPr>
          <a:xfrm>
            <a:off x="467544" y="5019870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Высотная поясность склонов различной экспозиции </a:t>
            </a:r>
            <a:b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(хр.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Терскей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Алатау)</a:t>
            </a:r>
            <a:b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kk-KZ" sz="2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орно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-луговые ландшафты</a:t>
            </a: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Среднегорья субальпийскими и с альпийскими лугами на горно-луговых почвах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FC71C0-1833-4615-971A-4ACF148FA9EA}"/>
              </a:ext>
            </a:extLst>
          </p:cNvPr>
          <p:cNvSpPr/>
          <p:nvPr/>
        </p:nvSpPr>
        <p:spPr>
          <a:xfrm>
            <a:off x="251520" y="4335549"/>
            <a:ext cx="8280920" cy="65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Әр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түрлі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экспозиция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баурайларының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биіктік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белдеуі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(хр.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Теріскей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Алатауы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2178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0150">
            <a:extLst>
              <a:ext uri="{FF2B5EF4-FFF2-40B4-BE49-F238E27FC236}">
                <a16:creationId xmlns:a16="http://schemas.microsoft.com/office/drawing/2014/main" id="{626713AD-CCFD-48CE-8F74-610A264A0843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6" y="107036"/>
            <a:ext cx="6084677" cy="37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BAD79F-6027-4BEB-8B93-F62AB870A71F}"/>
              </a:ext>
            </a:extLst>
          </p:cNvPr>
          <p:cNvSpPr/>
          <p:nvPr/>
        </p:nvSpPr>
        <p:spPr>
          <a:xfrm>
            <a:off x="1168439" y="4053234"/>
            <a:ext cx="6807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Орманды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-дала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кешендері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ландшафттары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61A971-09AA-484C-B55C-A93CB06F9DB2}"/>
              </a:ext>
            </a:extLst>
          </p:cNvPr>
          <p:cNvSpPr/>
          <p:nvPr/>
        </p:nvSpPr>
        <p:spPr>
          <a:xfrm>
            <a:off x="3059832" y="4581128"/>
            <a:ext cx="262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Орман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ландшафттары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01A445-3116-43D2-A9E9-9D4DD89CF60A}"/>
              </a:ext>
            </a:extLst>
          </p:cNvPr>
          <p:cNvSpPr/>
          <p:nvPr/>
        </p:nvSpPr>
        <p:spPr>
          <a:xfrm>
            <a:off x="1168439" y="5229200"/>
            <a:ext cx="6807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290" algn="ctr">
              <a:spcAft>
                <a:spcPts val="0"/>
              </a:spcAft>
            </a:pPr>
            <a:r>
              <a:rPr lang="ru-RU" dirty="0"/>
              <a:t>Осиново-березовые и березовые леса (колки) с лугами, луговыми степями на зональных серых лесных, лугово-черноземных почвах.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34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0098">
            <a:extLst>
              <a:ext uri="{FF2B5EF4-FFF2-40B4-BE49-F238E27FC236}">
                <a16:creationId xmlns:a16="http://schemas.microsoft.com/office/drawing/2014/main" id="{168A61CF-04E9-4FAB-AFD4-B542CFD58EA6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5806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E44FF7-4492-4093-8085-6CF4D195EAC7}"/>
              </a:ext>
            </a:extLst>
          </p:cNvPr>
          <p:cNvSpPr/>
          <p:nvPr/>
        </p:nvSpPr>
        <p:spPr>
          <a:xfrm>
            <a:off x="962472" y="4797152"/>
            <a:ext cx="7039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Степные ландшафты: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злаково-разнотравно-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красноковыльные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богаторазнотравно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-ковыльные степи, березовые колки на черноземах, лугово-черноземных и серых лесных почвах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426BA0-CB62-45E9-8460-8E7B5295BD5D}"/>
              </a:ext>
            </a:extLst>
          </p:cNvPr>
          <p:cNvSpPr/>
          <p:nvPr/>
        </p:nvSpPr>
        <p:spPr>
          <a:xfrm>
            <a:off x="3131840" y="4252446"/>
            <a:ext cx="258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Дала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ландшафттары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80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зображение 260">
            <a:extLst>
              <a:ext uri="{FF2B5EF4-FFF2-40B4-BE49-F238E27FC236}">
                <a16:creationId xmlns:a16="http://schemas.microsoft.com/office/drawing/2014/main" id="{E377E8B9-BF87-4852-95E0-FC91C7809004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-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/>
          <a:stretch>
            <a:fillRect/>
          </a:stretch>
        </p:blipFill>
        <p:spPr bwMode="auto">
          <a:xfrm>
            <a:off x="2051720" y="260648"/>
            <a:ext cx="561094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C6A699-56A5-43E0-94E7-177A3BB66F7E}"/>
              </a:ext>
            </a:extLst>
          </p:cNvPr>
          <p:cNvSpPr/>
          <p:nvPr/>
        </p:nvSpPr>
        <p:spPr>
          <a:xfrm>
            <a:off x="827584" y="3789040"/>
            <a:ext cx="82089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Құрғақ дала</a:t>
            </a:r>
          </a:p>
          <a:p>
            <a:pPr algn="ctr"/>
            <a:r>
              <a:rPr lang="kk-KZ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Д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ала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ландшафттары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i="1" dirty="0"/>
              <a:t>Умеренно-сухие </a:t>
            </a:r>
            <a:r>
              <a:rPr lang="ru-RU" i="1" dirty="0" err="1"/>
              <a:t>типчако</a:t>
            </a:r>
            <a:r>
              <a:rPr lang="ru-RU" i="1" dirty="0"/>
              <a:t>-ковыльные степи</a:t>
            </a:r>
            <a:r>
              <a:rPr lang="ru-RU" dirty="0"/>
              <a:t> на темно-каштановых почвах.</a:t>
            </a:r>
          </a:p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/>
              <a:t>Типчаково-ковыльные степи, в которых преобладает ксерофитный ковыль (ковыль Лессинга – </a:t>
            </a:r>
            <a:r>
              <a:rPr lang="en-US" i="1" dirty="0" err="1"/>
              <a:t>Stipa</a:t>
            </a:r>
            <a:r>
              <a:rPr lang="en-US" i="1" dirty="0"/>
              <a:t> </a:t>
            </a:r>
            <a:r>
              <a:rPr lang="en-US" i="1" dirty="0" err="1"/>
              <a:t>lessingiana</a:t>
            </a:r>
            <a:r>
              <a:rPr lang="ru-RU" dirty="0"/>
              <a:t>), приурочены: к морским равнинам северной части Прикаспийской низменности, денудационным равнинам </a:t>
            </a:r>
            <a:r>
              <a:rPr lang="ru-RU" dirty="0" err="1"/>
              <a:t>Подуральского</a:t>
            </a:r>
            <a:r>
              <a:rPr lang="ru-RU" dirty="0"/>
              <a:t> и </a:t>
            </a:r>
            <a:r>
              <a:rPr lang="ru-RU" dirty="0" err="1"/>
              <a:t>Торгайского</a:t>
            </a:r>
            <a:r>
              <a:rPr lang="ru-RU" dirty="0"/>
              <a:t> плато, северной части Казахского  мелкосопочника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72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0078">
            <a:extLst>
              <a:ext uri="{FF2B5EF4-FFF2-40B4-BE49-F238E27FC236}">
                <a16:creationId xmlns:a16="http://schemas.microsoft.com/office/drawing/2014/main" id="{7721ACAD-58AE-418D-8451-D750B8B8219B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1407"/>
            <a:ext cx="5472608" cy="315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6A1A4B-CBE7-4771-846C-65C565532033}"/>
              </a:ext>
            </a:extLst>
          </p:cNvPr>
          <p:cNvSpPr/>
          <p:nvPr/>
        </p:nvSpPr>
        <p:spPr>
          <a:xfrm>
            <a:off x="1727684" y="4509119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Ковыль, волосатик,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тырса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сосновый бор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супесчаных и песчаных почвах аллювиальных равнин Тургая и правобережья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Ертиса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распространены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псаммофитные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ковылем песчаным,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овсянницей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Беккера (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Festuca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beckeri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полынью песчаной и др. 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9201CF-2C0C-4E27-82E0-1C8CFC1206E9}"/>
              </a:ext>
            </a:extLst>
          </p:cNvPr>
          <p:cNvSpPr/>
          <p:nvPr/>
        </p:nvSpPr>
        <p:spPr>
          <a:xfrm>
            <a:off x="2286000" y="36458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Құрғақ дала</a:t>
            </a:r>
          </a:p>
          <a:p>
            <a:pPr algn="ctr"/>
            <a:r>
              <a:rPr lang="kk-KZ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Д</a:t>
            </a:r>
            <a:r>
              <a:rPr lang="ru-RU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ала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ландшафттары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443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зображение 259">
            <a:extLst>
              <a:ext uri="{FF2B5EF4-FFF2-40B4-BE49-F238E27FC236}">
                <a16:creationId xmlns:a16="http://schemas.microsoft.com/office/drawing/2014/main" id="{3A4A3E0D-7E55-4E84-81A4-13C4D6E7FC2F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"/>
          <a:stretch>
            <a:fillRect/>
          </a:stretch>
        </p:blipFill>
        <p:spPr bwMode="auto">
          <a:xfrm>
            <a:off x="2051720" y="301298"/>
            <a:ext cx="50405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A66BA7-2679-423D-80DA-D1CCC8F736D2}"/>
              </a:ext>
            </a:extLst>
          </p:cNvPr>
          <p:cNvSpPr/>
          <p:nvPr/>
        </p:nvSpPr>
        <p:spPr>
          <a:xfrm>
            <a:off x="683568" y="4725144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Полупустынные природно-территориальные комплексы </a:t>
            </a:r>
            <a:b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Южно-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Торгайское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плато</a:t>
            </a:r>
          </a:p>
          <a:p>
            <a:pPr algn="ctr">
              <a:spcAft>
                <a:spcPts val="0"/>
              </a:spcAft>
            </a:pPr>
            <a:endParaRPr lang="ru-RU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/>
              <a:t>Светло-каштановые почвы, типчаково-полынная, включающая злаки сухих степей и пустынные полукустарнички.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829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367501-0346-4F46-BB17-D7248C5165CA}"/>
              </a:ext>
            </a:extLst>
          </p:cNvPr>
          <p:cNvSpPr/>
          <p:nvPr/>
        </p:nvSpPr>
        <p:spPr>
          <a:xfrm>
            <a:off x="791072" y="400506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Оңтүстік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Торғай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үстіртінің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шөлейтті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кешендері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kk-KZ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64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0097">
            <a:extLst>
              <a:ext uri="{FF2B5EF4-FFF2-40B4-BE49-F238E27FC236}">
                <a16:creationId xmlns:a16="http://schemas.microsoft.com/office/drawing/2014/main" id="{DBA258C2-5208-42D0-963C-4E3B8364B269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2433"/>
            <a:ext cx="547260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F0912E-5A5E-46E1-827F-6068BBC587E7}"/>
              </a:ext>
            </a:extLst>
          </p:cNvPr>
          <p:cNvSpPr/>
          <p:nvPr/>
        </p:nvSpPr>
        <p:spPr>
          <a:xfrm>
            <a:off x="971600" y="4530293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Пустынные природно-территориальные комплексы (глинисто-солянковые пустыни впадины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Карагие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endParaRPr lang="kk-KZ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/>
              <a:t>Злаково-полынные пустыни на бурых малоразвитых щебнистых почвах</a:t>
            </a:r>
          </a:p>
          <a:p>
            <a:pPr algn="ctr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50CB02-9716-4BF0-B798-75D96969EB27}"/>
              </a:ext>
            </a:extLst>
          </p:cNvPr>
          <p:cNvSpPr/>
          <p:nvPr/>
        </p:nvSpPr>
        <p:spPr>
          <a:xfrm>
            <a:off x="251520" y="365212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Шөл</a:t>
            </a:r>
            <a:r>
              <a:rPr lang="kk-KZ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ді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табиғи-аумақтық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кешендер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Қарақия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ойпатының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сазды-солянкалық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шөлдері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410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0064">
            <a:extLst>
              <a:ext uri="{FF2B5EF4-FFF2-40B4-BE49-F238E27FC236}">
                <a16:creationId xmlns:a16="http://schemas.microsoft.com/office/drawing/2014/main" id="{09FAA059-13A8-427A-BB73-13734BDF62A2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lum bright="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/>
          <a:stretch>
            <a:fillRect/>
          </a:stretch>
        </p:blipFill>
        <p:spPr bwMode="auto">
          <a:xfrm>
            <a:off x="1691680" y="332656"/>
            <a:ext cx="576064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E6C4B6-FC28-4814-B741-229AC8A11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4725144"/>
            <a:ext cx="42410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8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889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Впадина </a:t>
            </a:r>
            <a:r>
              <a:rPr kumimoji="0" lang="ru-RU" altLang="ru-RU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Карагие</a:t>
            </a:r>
            <a:r>
              <a:rPr kumimoji="0" lang="ru-RU" alt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(-132 м)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88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80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0333">
            <a:extLst>
              <a:ext uri="{FF2B5EF4-FFF2-40B4-BE49-F238E27FC236}">
                <a16:creationId xmlns:a16="http://schemas.microsoft.com/office/drawing/2014/main" id="{D387DAEF-CD1F-40DC-9B80-FC4EC12E79C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4430"/>
          <a:stretch>
            <a:fillRect/>
          </a:stretch>
        </p:blipFill>
        <p:spPr bwMode="auto">
          <a:xfrm>
            <a:off x="1871700" y="476672"/>
            <a:ext cx="54006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6F569F-F857-4F8D-A81F-0228AC4164B1}"/>
              </a:ext>
            </a:extLst>
          </p:cNvPr>
          <p:cNvSpPr/>
          <p:nvPr/>
        </p:nvSpPr>
        <p:spPr>
          <a:xfrm>
            <a:off x="827584" y="4042226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Шөл ландшафттары</a:t>
            </a:r>
          </a:p>
          <a:p>
            <a:pPr algn="ctr">
              <a:spcAft>
                <a:spcPts val="0"/>
              </a:spcAft>
            </a:pP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Песчаные пустыни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Мангистау</a:t>
            </a:r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kk-KZ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/>
              <a:t>Она состоит из древесно-кустарных сообществ: саксаул белый или песчаный (</a:t>
            </a:r>
            <a:r>
              <a:rPr lang="en-US" i="1" dirty="0" err="1"/>
              <a:t>Haloxylon</a:t>
            </a:r>
            <a:r>
              <a:rPr lang="en-US" i="1" dirty="0"/>
              <a:t> </a:t>
            </a:r>
            <a:r>
              <a:rPr lang="en-US" i="1" dirty="0" err="1"/>
              <a:t>persicum</a:t>
            </a:r>
            <a:r>
              <a:rPr lang="ru-RU" dirty="0"/>
              <a:t>)</a:t>
            </a:r>
            <a:r>
              <a:rPr lang="kk-KZ" dirty="0"/>
              <a:t>, песчаная акация (</a:t>
            </a:r>
            <a:r>
              <a:rPr lang="en-US" i="1" dirty="0" err="1"/>
              <a:t>Ammodendron</a:t>
            </a:r>
            <a:r>
              <a:rPr lang="en-US" i="1" dirty="0"/>
              <a:t> </a:t>
            </a:r>
            <a:r>
              <a:rPr lang="en-US" i="1" dirty="0" err="1"/>
              <a:t>canollyi</a:t>
            </a:r>
            <a:r>
              <a:rPr lang="ru-RU" dirty="0"/>
              <a:t>, </a:t>
            </a:r>
            <a:r>
              <a:rPr lang="en-US" i="1" dirty="0"/>
              <a:t>A</a:t>
            </a:r>
            <a:r>
              <a:rPr lang="ru-RU" i="1" dirty="0"/>
              <a:t>. </a:t>
            </a:r>
            <a:r>
              <a:rPr lang="en-US" i="1" dirty="0" err="1"/>
              <a:t>karelini</a:t>
            </a:r>
            <a:r>
              <a:rPr lang="kk-KZ" dirty="0"/>
              <a:t>), джузгуны, гребенщики, эфедра на </a:t>
            </a:r>
            <a:r>
              <a:rPr lang="kk-KZ" b="1" dirty="0"/>
              <a:t>бурых почвах</a:t>
            </a:r>
            <a:r>
              <a:rPr lang="kk-KZ" dirty="0"/>
              <a:t>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7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1007096" y="1988840"/>
            <a:ext cx="8136904" cy="96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268760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ХІХ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ғасырдың басында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(1866)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ботанигі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Гризебах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ғылымға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“геоботаника”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терминді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ендірді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Россияда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Геоботаника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ауыл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шаруашылығы талабы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дамыды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өсімдіктері, жайлау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шалғын өсімдіктері батпақты сулы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өсімдіктері қауымдастықтарын.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 ғалымдар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Докучаев,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Костычев,Танфильев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Шенников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т.б.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Россияда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геоботаника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ғылымының дамуында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көп еңбек сіңірген негізін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жаратқан ғалымдар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Алехин, Сукачев,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Шенниковтар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 ғылымдар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фитоценология, биоценология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терминдерін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жаратқан ғалымдар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dirty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kk-KZ" dirty="0"/>
              <a:t> Рупрехт Ф.И. (1866) </a:t>
            </a:r>
          </a:p>
          <a:p>
            <a:pPr algn="just">
              <a:buFont typeface="Wingdings" pitchFamily="2" charset="2"/>
              <a:buChar char="Ø"/>
            </a:pPr>
            <a:r>
              <a:rPr lang="kk-KZ" dirty="0"/>
              <a:t> Пачоский И.К.(1891)</a:t>
            </a:r>
          </a:p>
          <a:p>
            <a:pPr algn="just">
              <a:buFont typeface="Wingdings" pitchFamily="2" charset="2"/>
              <a:buChar char="Ø"/>
            </a:pPr>
            <a:r>
              <a:rPr lang="kk-KZ" dirty="0"/>
              <a:t> Краснов А.Н (1888)</a:t>
            </a:r>
          </a:p>
          <a:p>
            <a:pPr algn="just">
              <a:buFont typeface="Wingdings" pitchFamily="2" charset="2"/>
              <a:buChar char="Ø"/>
            </a:pPr>
            <a:r>
              <a:rPr lang="kk-KZ" dirty="0"/>
              <a:t> Рюбель Е. (1922)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3960B-6BBF-417E-A7BC-8EF2D2D8B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81707" r="66635" b="1219"/>
          <a:stretch/>
        </p:blipFill>
        <p:spPr>
          <a:xfrm>
            <a:off x="611560" y="332656"/>
            <a:ext cx="8418764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75FE8-70F8-4FEA-9018-8C676C9CB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7" t="81707" r="35771" b="1219"/>
          <a:stretch/>
        </p:blipFill>
        <p:spPr>
          <a:xfrm>
            <a:off x="896506" y="3645024"/>
            <a:ext cx="7848872" cy="30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913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E5B7F2E-3DF0-40F5-801B-D1E26C29B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60648"/>
            <a:ext cx="84249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ru-RU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Тақырыбы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Өсімдік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қауымдастықтарының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құрамы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мен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құрылымы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C91D78-0A58-470A-81D4-DE4BC37C7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350635"/>
            <a:ext cx="8568952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8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1" u="none" strike="noStrike" cap="none" normalizeH="0" baseline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Фитоценозды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басқа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да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өсімдік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объектісі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сияқты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жүйе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ретінде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қарастыруға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болады</a:t>
            </a:r>
            <a:r>
              <a:rPr lang="ru-RU" altLang="ru-RU" sz="2200" i="1" dirty="0">
                <a:ea typeface="Times New Roman" panose="02020603050405020304" pitchFamily="18" charset="0"/>
              </a:rPr>
              <a:t>. </a:t>
            </a:r>
            <a:r>
              <a:rPr lang="ru-RU" sz="2200" b="1" dirty="0"/>
              <a:t>Л. </a:t>
            </a:r>
            <a:r>
              <a:rPr lang="ru-RU" sz="2200" b="1" dirty="0" err="1"/>
              <a:t>Берталанфидің</a:t>
            </a:r>
            <a:r>
              <a:rPr lang="ru-RU" sz="2200" b="1" dirty="0"/>
              <a:t> </a:t>
            </a:r>
            <a:r>
              <a:rPr lang="ru-RU" sz="2200" dirty="0" err="1"/>
              <a:t>айтуынша</a:t>
            </a:r>
            <a:r>
              <a:rPr lang="ru-RU" sz="2200" dirty="0"/>
              <a:t> (1965), </a:t>
            </a:r>
            <a:r>
              <a:rPr lang="ru-RU" sz="2200" dirty="0" err="1"/>
              <a:t>жүйе</a:t>
            </a:r>
            <a:r>
              <a:rPr lang="ru-RU" sz="2200" dirty="0"/>
              <a:t> </a:t>
            </a:r>
            <a:r>
              <a:rPr lang="ru-RU" sz="2200" dirty="0" err="1"/>
              <a:t>өзара</a:t>
            </a:r>
            <a:r>
              <a:rPr lang="ru-RU" sz="2200" dirty="0"/>
              <a:t> </a:t>
            </a:r>
            <a:r>
              <a:rPr lang="ru-RU" sz="2200" dirty="0" err="1"/>
              <a:t>әрекеттесетін</a:t>
            </a:r>
            <a:r>
              <a:rPr lang="ru-RU" sz="2200" dirty="0"/>
              <a:t> </a:t>
            </a:r>
            <a:r>
              <a:rPr lang="ru-RU" sz="2200" dirty="0" err="1"/>
              <a:t>элементтер</a:t>
            </a:r>
            <a:r>
              <a:rPr lang="ru-RU" sz="2200" dirty="0"/>
              <a:t> </a:t>
            </a:r>
            <a:r>
              <a:rPr lang="ru-RU" sz="2200" dirty="0" err="1"/>
              <a:t>жиынтығы</a:t>
            </a:r>
            <a:r>
              <a:rPr lang="ru-RU" sz="2200" dirty="0"/>
              <a:t>. </a:t>
            </a:r>
            <a:r>
              <a:rPr lang="ru-RU" sz="2200" dirty="0" err="1"/>
              <a:t>Сондықтан</a:t>
            </a:r>
            <a:r>
              <a:rPr lang="ru-RU" sz="2200" dirty="0"/>
              <a:t> </a:t>
            </a:r>
            <a:r>
              <a:rPr lang="ru-RU" sz="2200" dirty="0" err="1"/>
              <a:t>фитоценозды</a:t>
            </a:r>
            <a:r>
              <a:rPr lang="ru-RU" sz="2200" dirty="0"/>
              <a:t> оны </a:t>
            </a:r>
            <a:r>
              <a:rPr lang="ru-RU" sz="2200" dirty="0" err="1"/>
              <a:t>ұйымдастырудағы</a:t>
            </a:r>
            <a:r>
              <a:rPr lang="ru-RU" sz="2200" dirty="0"/>
              <a:t> </a:t>
            </a:r>
            <a:r>
              <a:rPr lang="ru-RU" sz="2200" dirty="0" err="1"/>
              <a:t>күрделі</a:t>
            </a:r>
            <a:r>
              <a:rPr lang="ru-RU" sz="2200" dirty="0"/>
              <a:t> </a:t>
            </a:r>
            <a:r>
              <a:rPr lang="ru-RU" sz="2200" dirty="0" err="1"/>
              <a:t>жүйе</a:t>
            </a:r>
            <a:r>
              <a:rPr lang="ru-RU" sz="2200" dirty="0"/>
              <a:t> </a:t>
            </a:r>
            <a:r>
              <a:rPr lang="ru-RU" sz="2200" dirty="0" err="1"/>
              <a:t>ретінде</a:t>
            </a:r>
            <a:r>
              <a:rPr lang="ru-RU" sz="2200" dirty="0"/>
              <a:t> </a:t>
            </a:r>
            <a:r>
              <a:rPr lang="ru-RU" sz="2200" dirty="0" err="1"/>
              <a:t>қарастыра</a:t>
            </a:r>
            <a:r>
              <a:rPr lang="ru-RU" sz="2200" dirty="0"/>
              <a:t> </a:t>
            </a:r>
            <a:r>
              <a:rPr lang="ru-RU" sz="2200" dirty="0" err="1"/>
              <a:t>отырып</a:t>
            </a:r>
            <a:r>
              <a:rPr lang="ru-RU" sz="2200" dirty="0"/>
              <a:t>,  </a:t>
            </a:r>
            <a:r>
              <a:rPr lang="ru-RU" sz="2200" dirty="0" err="1"/>
              <a:t>ажырату</a:t>
            </a:r>
            <a:r>
              <a:rPr lang="ru-RU" sz="2200" dirty="0"/>
              <a:t> </a:t>
            </a:r>
            <a:r>
              <a:rPr lang="ru-RU" sz="2200" dirty="0" err="1"/>
              <a:t>керек</a:t>
            </a:r>
            <a:r>
              <a:rPr lang="ru-RU" sz="2200" dirty="0"/>
              <a:t>:</a:t>
            </a:r>
          </a:p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/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2200" dirty="0"/>
              <a:t> </a:t>
            </a:r>
            <a:r>
              <a:rPr lang="ru-RU" sz="2200" dirty="0" err="1"/>
              <a:t>фитоценоздардың</a:t>
            </a:r>
            <a:r>
              <a:rPr lang="ru-RU" sz="2200" dirty="0"/>
              <a:t> </a:t>
            </a:r>
            <a:r>
              <a:rPr lang="ru-RU" sz="2200" dirty="0" err="1"/>
              <a:t>құрамы</a:t>
            </a:r>
            <a:r>
              <a:rPr lang="ru-RU" sz="2200" dirty="0"/>
              <a:t>;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ru-RU" sz="2200" dirty="0"/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2200" dirty="0" err="1"/>
              <a:t>фитоценоздардың</a:t>
            </a:r>
            <a:r>
              <a:rPr lang="ru-RU" sz="2200" dirty="0"/>
              <a:t> </a:t>
            </a:r>
            <a:r>
              <a:rPr lang="ru-RU" sz="2200" dirty="0" err="1"/>
              <a:t>құрылымы</a:t>
            </a:r>
            <a:r>
              <a:rPr lang="ru-RU" sz="2200" dirty="0"/>
              <a:t>( </a:t>
            </a:r>
            <a:r>
              <a:rPr lang="ru-RU" sz="2200" dirty="0" err="1"/>
              <a:t>олардың</a:t>
            </a:r>
            <a:r>
              <a:rPr lang="ru-RU" sz="2200" dirty="0"/>
              <a:t> </a:t>
            </a:r>
            <a:r>
              <a:rPr lang="ru-RU" sz="2200" dirty="0" err="1"/>
              <a:t>кеңістіктік</a:t>
            </a:r>
            <a:r>
              <a:rPr lang="ru-RU" sz="2200" dirty="0"/>
              <a:t> </a:t>
            </a:r>
            <a:r>
              <a:rPr lang="ru-RU" sz="2200" dirty="0" err="1"/>
              <a:t>құрылымы</a:t>
            </a:r>
            <a:r>
              <a:rPr lang="ru-RU" sz="2200" dirty="0"/>
              <a:t>);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ru-RU" sz="2200" dirty="0"/>
          </a:p>
          <a:p>
            <a:pPr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2200" dirty="0" err="1"/>
              <a:t>фитоценоздардың</a:t>
            </a:r>
            <a:r>
              <a:rPr lang="ru-RU" sz="2200" dirty="0"/>
              <a:t> </a:t>
            </a:r>
            <a:r>
              <a:rPr lang="ru-RU" sz="2200" dirty="0" err="1"/>
              <a:t>функционалды</a:t>
            </a:r>
            <a:r>
              <a:rPr lang="ru-RU" sz="2200" dirty="0"/>
              <a:t> </a:t>
            </a:r>
            <a:r>
              <a:rPr lang="ru-RU" sz="2200" dirty="0" err="1"/>
              <a:t>құрылымы</a:t>
            </a:r>
            <a:r>
              <a:rPr lang="ru-RU" sz="2200" dirty="0"/>
              <a:t> -</a:t>
            </a:r>
            <a:r>
              <a:rPr lang="ru-RU" sz="2200" dirty="0" err="1"/>
              <a:t>элементтер</a:t>
            </a:r>
            <a:r>
              <a:rPr lang="ru-RU" sz="2200" dirty="0"/>
              <a:t> </a:t>
            </a:r>
            <a:r>
              <a:rPr lang="ru-RU" sz="2200" dirty="0" err="1"/>
              <a:t>арасындағы</a:t>
            </a:r>
            <a:r>
              <a:rPr lang="ru-RU" sz="2200" dirty="0"/>
              <a:t> </a:t>
            </a:r>
            <a:r>
              <a:rPr lang="ru-RU" sz="2200" dirty="0" err="1"/>
              <a:t>байланыстардың</a:t>
            </a:r>
            <a:r>
              <a:rPr lang="ru-RU" sz="2200" dirty="0"/>
              <a:t> </a:t>
            </a:r>
            <a:r>
              <a:rPr lang="ru-RU" sz="2200" dirty="0" err="1"/>
              <a:t>жиынтығы</a:t>
            </a:r>
            <a:r>
              <a:rPr lang="kk-KZ" sz="2200" dirty="0"/>
              <a:t>.</a:t>
            </a: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88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31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9B160D-6885-4510-9179-5EED9D277E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8136904" cy="5649808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Фитоценоздардың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флористикалық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құрамы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Флористикалық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құрамы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/>
              <a:t>-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белгілі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өсімдіктер</a:t>
            </a:r>
            <a:r>
              <a:rPr lang="ru-RU" dirty="0"/>
              <a:t> </a:t>
            </a:r>
            <a:r>
              <a:rPr lang="ru-RU" dirty="0" err="1"/>
              <a:t>қауымдастығында</a:t>
            </a:r>
            <a:r>
              <a:rPr lang="ru-RU" dirty="0"/>
              <a:t> </a:t>
            </a:r>
            <a:r>
              <a:rPr lang="ru-RU" dirty="0" err="1"/>
              <a:t>кездесетін</a:t>
            </a:r>
            <a:r>
              <a:rPr lang="ru-RU" dirty="0"/>
              <a:t> </a:t>
            </a:r>
            <a:r>
              <a:rPr lang="ru-RU" dirty="0" err="1"/>
              <a:t>өсімдік</a:t>
            </a:r>
            <a:r>
              <a:rPr lang="ru-RU" dirty="0"/>
              <a:t> </a:t>
            </a:r>
            <a:r>
              <a:rPr lang="ru-RU" dirty="0" err="1"/>
              <a:t>түрлерінің</a:t>
            </a:r>
            <a:r>
              <a:rPr lang="ru-RU" dirty="0"/>
              <a:t> </a:t>
            </a:r>
            <a:r>
              <a:rPr lang="ru-RU" dirty="0" err="1"/>
              <a:t>толық</a:t>
            </a:r>
            <a:r>
              <a:rPr lang="ru-RU" dirty="0"/>
              <a:t> </a:t>
            </a:r>
            <a:r>
              <a:rPr lang="ru-RU" dirty="0" err="1"/>
              <a:t>жиынтығы</a:t>
            </a:r>
            <a:r>
              <a:rPr lang="ru-RU" dirty="0"/>
              <a:t>. </a:t>
            </a:r>
            <a:r>
              <a:rPr lang="ru-RU" dirty="0" err="1"/>
              <a:t>Флористикалық</a:t>
            </a:r>
            <a:r>
              <a:rPr lang="ru-RU" dirty="0"/>
              <a:t> </a:t>
            </a:r>
            <a:r>
              <a:rPr lang="ru-RU" dirty="0" err="1"/>
              <a:t>құрамы</a:t>
            </a:r>
            <a:r>
              <a:rPr lang="ru-RU" dirty="0"/>
              <a:t> -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қоғамның</a:t>
            </a:r>
            <a:r>
              <a:rPr lang="ru-RU" dirty="0"/>
              <a:t> </a:t>
            </a:r>
            <a:r>
              <a:rPr lang="ru-RU" dirty="0" err="1"/>
              <a:t>құрылымы</a:t>
            </a:r>
            <a:r>
              <a:rPr lang="ru-RU" dirty="0"/>
              <a:t> мен </a:t>
            </a:r>
            <a:r>
              <a:rPr lang="ru-RU" dirty="0" err="1"/>
              <a:t>функцияларын</a:t>
            </a:r>
            <a:r>
              <a:rPr lang="ru-RU" dirty="0"/>
              <a:t> </a:t>
            </a:r>
            <a:r>
              <a:rPr lang="ru-RU" dirty="0" err="1"/>
              <a:t>анықтайтын</a:t>
            </a:r>
            <a:r>
              <a:rPr lang="ru-RU" dirty="0"/>
              <a:t> </a:t>
            </a:r>
            <a:r>
              <a:rPr lang="ru-RU" dirty="0" err="1"/>
              <a:t>ең</a:t>
            </a:r>
            <a:r>
              <a:rPr lang="ru-RU" dirty="0"/>
              <a:t> </a:t>
            </a:r>
            <a:r>
              <a:rPr lang="ru-RU" dirty="0" err="1"/>
              <a:t>маңызды</a:t>
            </a:r>
            <a:r>
              <a:rPr lang="ru-RU" dirty="0"/>
              <a:t> </a:t>
            </a:r>
            <a:r>
              <a:rPr lang="ru-RU" dirty="0" err="1"/>
              <a:t>конституциялық</a:t>
            </a:r>
            <a:r>
              <a:rPr lang="ru-RU" dirty="0"/>
              <a:t> </a:t>
            </a:r>
            <a:r>
              <a:rPr lang="ru-RU" dirty="0" err="1"/>
              <a:t>белгі</a:t>
            </a:r>
            <a:r>
              <a:rPr lang="ru-RU" dirty="0"/>
              <a:t>.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қоғамдастық</a:t>
            </a:r>
            <a:r>
              <a:rPr lang="ru-RU" dirty="0"/>
              <a:t> </a:t>
            </a:r>
            <a:r>
              <a:rPr lang="ru-RU" dirty="0" err="1"/>
              <a:t>орналасқан</a:t>
            </a:r>
            <a:r>
              <a:rPr lang="ru-RU" dirty="0"/>
              <a:t> </a:t>
            </a:r>
            <a:r>
              <a:rPr lang="ru-RU" dirty="0" err="1"/>
              <a:t>экологиялық</a:t>
            </a:r>
            <a:r>
              <a:rPr lang="ru-RU" dirty="0"/>
              <a:t> </a:t>
            </a:r>
            <a:r>
              <a:rPr lang="ru-RU" dirty="0" err="1"/>
              <a:t>жағдайлар</a:t>
            </a:r>
            <a:r>
              <a:rPr lang="ru-RU" dirty="0"/>
              <a:t>,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тарихы</a:t>
            </a:r>
            <a:r>
              <a:rPr lang="ru-RU" dirty="0"/>
              <a:t>,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бұзылу</a:t>
            </a:r>
            <a:r>
              <a:rPr lang="ru-RU" dirty="0"/>
              <a:t> </a:t>
            </a:r>
            <a:r>
              <a:rPr lang="ru-RU" dirty="0" err="1"/>
              <a:t>дәрежесі</a:t>
            </a:r>
            <a:r>
              <a:rPr lang="ru-RU" dirty="0"/>
              <a:t> мен </a:t>
            </a:r>
            <a:r>
              <a:rPr lang="ru-RU" dirty="0" err="1"/>
              <a:t>сипаты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т. б.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айтатын</a:t>
            </a:r>
            <a:r>
              <a:rPr lang="ru-RU" dirty="0"/>
              <a:t> </a:t>
            </a:r>
            <a:r>
              <a:rPr lang="ru-RU" dirty="0" err="1"/>
              <a:t>өте</a:t>
            </a:r>
            <a:r>
              <a:rPr lang="ru-RU" dirty="0"/>
              <a:t> </a:t>
            </a:r>
            <a:r>
              <a:rPr lang="ru-RU" dirty="0" err="1"/>
              <a:t>ақпараттық</a:t>
            </a:r>
            <a:r>
              <a:rPr lang="ru-RU" dirty="0"/>
              <a:t> </a:t>
            </a:r>
            <a:r>
              <a:rPr lang="ru-RU" dirty="0" err="1"/>
              <a:t>белгі</a:t>
            </a:r>
            <a:r>
              <a:rPr lang="ru-RU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kk-KZ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err="1"/>
              <a:t>Флористикалық</a:t>
            </a:r>
            <a:r>
              <a:rPr lang="ru-RU" b="1" dirty="0"/>
              <a:t> </a:t>
            </a:r>
            <a:r>
              <a:rPr lang="ru-RU" b="1" dirty="0" err="1"/>
              <a:t>құрамы</a:t>
            </a:r>
            <a:r>
              <a:rPr lang="ru-RU" b="1" dirty="0"/>
              <a:t> </a:t>
            </a:r>
            <a:r>
              <a:rPr lang="ru-RU" dirty="0" err="1"/>
              <a:t>бірқатар</a:t>
            </a:r>
            <a:r>
              <a:rPr lang="ru-RU" dirty="0"/>
              <a:t> </a:t>
            </a:r>
            <a:r>
              <a:rPr lang="ru-RU" dirty="0" err="1"/>
              <a:t>көрсеткіштермен</a:t>
            </a:r>
            <a:r>
              <a:rPr lang="ru-RU" dirty="0"/>
              <a:t> </a:t>
            </a:r>
            <a:r>
              <a:rPr lang="ru-RU" dirty="0" err="1"/>
              <a:t>сипатталады</a:t>
            </a:r>
            <a:r>
              <a:rPr lang="ru-RU" dirty="0"/>
              <a:t>: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err="1"/>
              <a:t>Біріншісі-түрлердің</a:t>
            </a:r>
            <a:r>
              <a:rPr lang="ru-RU" dirty="0"/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байлығы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ru-RU" dirty="0"/>
              <a:t> </a:t>
            </a:r>
            <a:r>
              <a:rPr lang="ru-RU" dirty="0" err="1"/>
              <a:t>яғни</a:t>
            </a:r>
            <a:r>
              <a:rPr lang="ru-RU" dirty="0"/>
              <a:t> </a:t>
            </a:r>
            <a:r>
              <a:rPr lang="ru-RU" dirty="0" err="1"/>
              <a:t>фитоценозға</a:t>
            </a:r>
            <a:r>
              <a:rPr lang="ru-RU" dirty="0"/>
              <a:t> </a:t>
            </a:r>
            <a:r>
              <a:rPr lang="ru-RU" dirty="0" err="1"/>
              <a:t>тән</a:t>
            </a:r>
            <a:r>
              <a:rPr lang="ru-RU" dirty="0"/>
              <a:t> </a:t>
            </a:r>
            <a:r>
              <a:rPr lang="ru-RU" dirty="0" err="1"/>
              <a:t>түрлердің</a:t>
            </a:r>
            <a:r>
              <a:rPr lang="ru-RU" dirty="0"/>
              <a:t> </a:t>
            </a:r>
            <a:r>
              <a:rPr lang="ru-RU" dirty="0" err="1"/>
              <a:t>жалпы</a:t>
            </a:r>
            <a:r>
              <a:rPr lang="ru-RU" dirty="0"/>
              <a:t> саны.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көрсеткіш</a:t>
            </a:r>
            <a:r>
              <a:rPr lang="ru-RU" dirty="0"/>
              <a:t> </a:t>
            </a:r>
            <a:r>
              <a:rPr lang="ru-RU" b="1" dirty="0"/>
              <a:t>1-ден </a:t>
            </a:r>
            <a:r>
              <a:rPr lang="ru-RU" dirty="0"/>
              <a:t>(</a:t>
            </a:r>
            <a:r>
              <a:rPr lang="ru-RU" dirty="0" err="1"/>
              <a:t>монодоминантты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типті</a:t>
            </a:r>
            <a:r>
              <a:rPr lang="ru-RU" dirty="0"/>
              <a:t> </a:t>
            </a:r>
            <a:r>
              <a:rPr lang="ru-RU" dirty="0" err="1"/>
              <a:t>қауымдастықтар</a:t>
            </a:r>
            <a:r>
              <a:rPr lang="ru-RU" dirty="0"/>
              <a:t>) </a:t>
            </a:r>
            <a:r>
              <a:rPr lang="ru-RU" b="1" dirty="0"/>
              <a:t>1000</a:t>
            </a:r>
            <a:r>
              <a:rPr lang="ru-RU" dirty="0"/>
              <a:t> </a:t>
            </a:r>
            <a:r>
              <a:rPr lang="ru-RU" dirty="0" err="1"/>
              <a:t>немесе</a:t>
            </a:r>
            <a:r>
              <a:rPr lang="ru-RU" dirty="0"/>
              <a:t> </a:t>
            </a:r>
            <a:r>
              <a:rPr lang="ru-RU" dirty="0" err="1"/>
              <a:t>одан</a:t>
            </a:r>
            <a:r>
              <a:rPr lang="ru-RU" dirty="0"/>
              <a:t> да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/>
              <a:t>түрлерге</a:t>
            </a:r>
            <a:r>
              <a:rPr lang="ru-RU" dirty="0"/>
              <a:t> (</a:t>
            </a:r>
            <a:r>
              <a:rPr lang="ru-RU" dirty="0" err="1"/>
              <a:t>кейбір</a:t>
            </a:r>
            <a:r>
              <a:rPr lang="ru-RU" dirty="0"/>
              <a:t> </a:t>
            </a:r>
            <a:r>
              <a:rPr lang="ru-RU" dirty="0" err="1"/>
              <a:t>тропикалық</a:t>
            </a:r>
            <a:r>
              <a:rPr lang="ru-RU" dirty="0"/>
              <a:t> </a:t>
            </a:r>
            <a:r>
              <a:rPr lang="ru-RU" dirty="0" err="1"/>
              <a:t>ормандар</a:t>
            </a:r>
            <a:r>
              <a:rPr lang="ru-RU" dirty="0"/>
              <a:t>) </a:t>
            </a:r>
            <a:r>
              <a:rPr lang="ru-RU" dirty="0" err="1"/>
              <a:t>дейін</a:t>
            </a:r>
            <a:r>
              <a:rPr lang="ru-RU" dirty="0"/>
              <a:t> </a:t>
            </a:r>
            <a:r>
              <a:rPr lang="ru-RU" dirty="0" err="1"/>
              <a:t>өзгеруі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23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F3F975-7448-4761-98B7-D2B5582893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280920" cy="478571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Екіншісі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түрлердің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қанықтылық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көрсеткіші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/>
              <a:t>- </a:t>
            </a:r>
            <a:r>
              <a:rPr lang="ru-RU" dirty="0" err="1"/>
              <a:t>аудан</a:t>
            </a:r>
            <a:r>
              <a:rPr lang="ru-RU" dirty="0"/>
              <a:t> </a:t>
            </a:r>
            <a:r>
              <a:rPr lang="ru-RU" dirty="0" err="1"/>
              <a:t>бірлігіне</a:t>
            </a:r>
            <a:r>
              <a:rPr lang="ru-RU" dirty="0"/>
              <a:t> </a:t>
            </a:r>
            <a:r>
              <a:rPr lang="ru-RU" dirty="0" err="1"/>
              <a:t>жататын</a:t>
            </a:r>
            <a:r>
              <a:rPr lang="ru-RU" dirty="0"/>
              <a:t> </a:t>
            </a:r>
            <a:r>
              <a:rPr lang="ru-RU" dirty="0" err="1"/>
              <a:t>түрлер</a:t>
            </a:r>
            <a:r>
              <a:rPr lang="ru-RU" dirty="0"/>
              <a:t> саны. </a:t>
            </a:r>
            <a:r>
              <a:rPr lang="ru-RU" dirty="0" err="1"/>
              <a:t>Бірақ</a:t>
            </a:r>
            <a:r>
              <a:rPr lang="ru-RU" dirty="0"/>
              <a:t>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жерде</a:t>
            </a:r>
            <a:r>
              <a:rPr lang="ru-RU" dirty="0"/>
              <a:t> </a:t>
            </a:r>
            <a:r>
              <a:rPr lang="ru-RU" dirty="0" err="1"/>
              <a:t>фитоценоздың</a:t>
            </a:r>
            <a:r>
              <a:rPr lang="ru-RU" dirty="0"/>
              <a:t> </a:t>
            </a:r>
            <a:r>
              <a:rPr lang="ru-RU" dirty="0" err="1"/>
              <a:t>түрлерінің</a:t>
            </a:r>
            <a:r>
              <a:rPr lang="ru-RU" dirty="0"/>
              <a:t> </a:t>
            </a:r>
            <a:r>
              <a:rPr lang="ru-RU" dirty="0" err="1"/>
              <a:t>қанықтылығын</a:t>
            </a:r>
            <a:r>
              <a:rPr lang="ru-RU" dirty="0"/>
              <a:t> </a:t>
            </a:r>
            <a:r>
              <a:rPr lang="ru-RU" dirty="0" err="1"/>
              <a:t>анықтау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кез-келген</a:t>
            </a:r>
            <a:r>
              <a:rPr lang="ru-RU" dirty="0"/>
              <a:t> </a:t>
            </a:r>
            <a:r>
              <a:rPr lang="ru-RU" dirty="0" err="1"/>
              <a:t>жағдайда</a:t>
            </a:r>
            <a:r>
              <a:rPr lang="ru-RU" dirty="0"/>
              <a:t>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түрлерінің</a:t>
            </a:r>
            <a:r>
              <a:rPr lang="ru-RU" dirty="0"/>
              <a:t> </a:t>
            </a:r>
            <a:r>
              <a:rPr lang="ru-RU" dirty="0" err="1"/>
              <a:t>байлығын</a:t>
            </a:r>
            <a:r>
              <a:rPr lang="ru-RU" dirty="0"/>
              <a:t> </a:t>
            </a:r>
            <a:r>
              <a:rPr lang="ru-RU" dirty="0" err="1"/>
              <a:t>білу</a:t>
            </a:r>
            <a:r>
              <a:rPr lang="ru-RU" dirty="0"/>
              <a:t> </a:t>
            </a:r>
            <a:r>
              <a:rPr lang="ru-RU" dirty="0" err="1"/>
              <a:t>қажет</a:t>
            </a:r>
            <a:r>
              <a:rPr lang="ru-RU" dirty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kk-KZ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err="1"/>
              <a:t>Үшіншісі</a:t>
            </a:r>
            <a:r>
              <a:rPr lang="ru-RU" dirty="0"/>
              <a:t> -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анықтау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алаңы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/>
              <a:t>– </a:t>
            </a:r>
            <a:r>
              <a:rPr lang="ru-RU" dirty="0" err="1"/>
              <a:t>фитоценоздың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маңызды</a:t>
            </a:r>
            <a:r>
              <a:rPr lang="ru-RU" dirty="0"/>
              <a:t> </a:t>
            </a:r>
            <a:r>
              <a:rPr lang="ru-RU" dirty="0" err="1"/>
              <a:t>белгілері</a:t>
            </a:r>
            <a:r>
              <a:rPr lang="ru-RU" dirty="0"/>
              <a:t> (</a:t>
            </a:r>
            <a:r>
              <a:rPr lang="ru-RU" dirty="0" err="1"/>
              <a:t>фитоценоздың</a:t>
            </a:r>
            <a:r>
              <a:rPr lang="ru-RU" dirty="0"/>
              <a:t> </a:t>
            </a:r>
            <a:r>
              <a:rPr lang="ru-RU" dirty="0" err="1"/>
              <a:t>флористикалық</a:t>
            </a:r>
            <a:r>
              <a:rPr lang="ru-RU" dirty="0"/>
              <a:t> </a:t>
            </a:r>
            <a:r>
              <a:rPr lang="ru-RU" dirty="0" err="1"/>
              <a:t>құрамы</a:t>
            </a:r>
            <a:r>
              <a:rPr lang="ru-RU" dirty="0"/>
              <a:t>,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құрылымы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түрлердің</a:t>
            </a:r>
            <a:r>
              <a:rPr lang="ru-RU" dirty="0"/>
              <a:t> </a:t>
            </a:r>
            <a:r>
              <a:rPr lang="ru-RU" dirty="0" err="1"/>
              <a:t>сандық</a:t>
            </a:r>
            <a:r>
              <a:rPr lang="ru-RU" dirty="0"/>
              <a:t> </a:t>
            </a:r>
            <a:r>
              <a:rPr lang="ru-RU" dirty="0" err="1"/>
              <a:t>арақатынасы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369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2A336E-3B8E-4E43-B29B-D2C1C030B968}"/>
              </a:ext>
            </a:extLst>
          </p:cNvPr>
          <p:cNvSpPr/>
          <p:nvPr/>
        </p:nvSpPr>
        <p:spPr>
          <a:xfrm>
            <a:off x="467544" y="764704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Фитоценоздың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түрлерінің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байлығына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әсер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ететін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негізгі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факторлар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2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7775BC-BA4A-40BD-BC02-24C3B780CF1A}"/>
              </a:ext>
            </a:extLst>
          </p:cNvPr>
          <p:cNvSpPr/>
          <p:nvPr/>
        </p:nvSpPr>
        <p:spPr>
          <a:xfrm>
            <a:off x="497970" y="1988840"/>
            <a:ext cx="82809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Флора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немесе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пул.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Бұл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белгілі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қауымдастықты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қалыптастыру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үшін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таңдалатын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түрлер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жиынтығы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kk-KZ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Диаспоралардың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түсу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мүмкіндігі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ru-RU" sz="2200" dirty="0"/>
              <a:t> Р. </a:t>
            </a:r>
            <a:r>
              <a:rPr lang="ru-RU" sz="2200" dirty="0" err="1"/>
              <a:t>Сернандерден</a:t>
            </a:r>
            <a:r>
              <a:rPr lang="ru-RU" sz="2200" dirty="0"/>
              <a:t> </a:t>
            </a:r>
            <a:r>
              <a:rPr lang="ru-RU" sz="2200" dirty="0" err="1"/>
              <a:t>айтуы</a:t>
            </a:r>
            <a:r>
              <a:rPr lang="ru-RU" sz="2200" dirty="0"/>
              <a:t> </a:t>
            </a:r>
            <a:r>
              <a:rPr lang="ru-RU" sz="2200" dirty="0" err="1"/>
              <a:t>бойынша</a:t>
            </a:r>
            <a:r>
              <a:rPr lang="ru-RU" sz="2200" dirty="0"/>
              <a:t> </a:t>
            </a:r>
            <a:r>
              <a:rPr lang="ru-RU" sz="2200" dirty="0" err="1"/>
              <a:t>өсімдіктің</a:t>
            </a:r>
            <a:r>
              <a:rPr lang="ru-RU" sz="2200" dirty="0"/>
              <a:t> оны </a:t>
            </a:r>
            <a:r>
              <a:rPr lang="ru-RU" sz="2200" dirty="0" err="1"/>
              <a:t>таратуға</a:t>
            </a:r>
            <a:r>
              <a:rPr lang="ru-RU" sz="2200" dirty="0"/>
              <a:t> </a:t>
            </a:r>
            <a:r>
              <a:rPr lang="ru-RU" sz="2200" dirty="0" err="1"/>
              <a:t>қызмет</a:t>
            </a:r>
            <a:r>
              <a:rPr lang="ru-RU" sz="2200" dirty="0"/>
              <a:t> </a:t>
            </a:r>
            <a:r>
              <a:rPr lang="ru-RU" sz="2200" dirty="0" err="1"/>
              <a:t>ететін</a:t>
            </a:r>
            <a:r>
              <a:rPr lang="ru-RU" sz="2200" dirty="0"/>
              <a:t> </a:t>
            </a:r>
            <a:r>
              <a:rPr lang="ru-RU" sz="2200" dirty="0" err="1"/>
              <a:t>кез-келген</a:t>
            </a:r>
            <a:r>
              <a:rPr lang="ru-RU" sz="2200" dirty="0"/>
              <a:t> </a:t>
            </a:r>
            <a:r>
              <a:rPr lang="ru-RU" sz="2200" dirty="0" err="1"/>
              <a:t>бөлігі</a:t>
            </a:r>
            <a:r>
              <a:rPr lang="ru-RU" sz="2200" dirty="0"/>
              <a:t> 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диаспора</a:t>
            </a:r>
            <a:r>
              <a:rPr lang="ru-RU" sz="2200" dirty="0"/>
              <a:t> </a:t>
            </a:r>
            <a:r>
              <a:rPr lang="ru-RU" sz="2200" dirty="0" err="1"/>
              <a:t>деп</a:t>
            </a:r>
            <a:r>
              <a:rPr lang="ru-RU" sz="2200" dirty="0"/>
              <a:t> </a:t>
            </a:r>
            <a:r>
              <a:rPr lang="ru-RU" sz="2200" dirty="0" err="1"/>
              <a:t>аталады</a:t>
            </a:r>
            <a:r>
              <a:rPr lang="ru-RU" sz="2200" dirty="0"/>
              <a:t>. </a:t>
            </a:r>
            <a:r>
              <a:rPr lang="ru-RU" sz="2200" dirty="0" err="1"/>
              <a:t>Диаспоралардың</a:t>
            </a:r>
            <a:r>
              <a:rPr lang="ru-RU" sz="2200" dirty="0"/>
              <a:t> </a:t>
            </a:r>
            <a:r>
              <a:rPr lang="ru-RU" sz="2200" dirty="0" err="1"/>
              <a:t>келуі</a:t>
            </a:r>
            <a:r>
              <a:rPr lang="ru-RU" sz="2200" dirty="0"/>
              <a:t>, </a:t>
            </a:r>
            <a:r>
              <a:rPr lang="ru-RU" sz="2200" dirty="0" err="1"/>
              <a:t>бір</a:t>
            </a:r>
            <a:r>
              <a:rPr lang="ru-RU" sz="2200" dirty="0"/>
              <a:t> </a:t>
            </a:r>
            <a:r>
              <a:rPr lang="ru-RU" sz="2200" dirty="0" err="1"/>
              <a:t>жағынан</a:t>
            </a:r>
            <a:r>
              <a:rPr lang="ru-RU" sz="2200" dirty="0"/>
              <a:t>, </a:t>
            </a:r>
            <a:r>
              <a:rPr lang="ru-RU" sz="2200" dirty="0" err="1"/>
              <a:t>жергілікті</a:t>
            </a:r>
            <a:r>
              <a:rPr lang="ru-RU" sz="2200" dirty="0"/>
              <a:t> </a:t>
            </a:r>
            <a:r>
              <a:rPr lang="ru-RU" sz="2200" dirty="0" err="1"/>
              <a:t>флораның</a:t>
            </a:r>
            <a:r>
              <a:rPr lang="ru-RU" sz="2200" dirty="0"/>
              <a:t> </a:t>
            </a:r>
            <a:r>
              <a:rPr lang="ru-RU" sz="2200" dirty="0" err="1"/>
              <a:t>құрамына</a:t>
            </a:r>
            <a:r>
              <a:rPr lang="ru-RU" sz="2200" dirty="0"/>
              <a:t> </a:t>
            </a:r>
            <a:r>
              <a:rPr lang="ru-RU" sz="2200" dirty="0" err="1"/>
              <a:t>байланысты</a:t>
            </a:r>
            <a:r>
              <a:rPr lang="ru-RU" sz="2200" dirty="0"/>
              <a:t>. </a:t>
            </a:r>
            <a:r>
              <a:rPr lang="ru-RU" sz="2200" dirty="0" err="1"/>
              <a:t>Екінші</a:t>
            </a:r>
            <a:r>
              <a:rPr lang="ru-RU" sz="2200" dirty="0"/>
              <a:t> </a:t>
            </a:r>
            <a:r>
              <a:rPr lang="ru-RU" sz="2200" dirty="0" err="1"/>
              <a:t>жағынан</a:t>
            </a:r>
            <a:r>
              <a:rPr lang="ru-RU" sz="2200" dirty="0"/>
              <a:t>, </a:t>
            </a:r>
            <a:r>
              <a:rPr lang="ru-RU" sz="2200" dirty="0" err="1"/>
              <a:t>диаспоралардың</a:t>
            </a:r>
            <a:r>
              <a:rPr lang="ru-RU" sz="2200" dirty="0"/>
              <a:t> </a:t>
            </a:r>
            <a:r>
              <a:rPr lang="ru-RU" sz="2200" dirty="0" err="1"/>
              <a:t>түсу</a:t>
            </a:r>
            <a:r>
              <a:rPr lang="ru-RU" sz="2200" dirty="0"/>
              <a:t> </a:t>
            </a:r>
            <a:r>
              <a:rPr lang="ru-RU" sz="2200" dirty="0" err="1"/>
              <a:t>мүмкіндігіне</a:t>
            </a:r>
            <a:r>
              <a:rPr lang="ru-RU" sz="2200" dirty="0"/>
              <a:t> </a:t>
            </a:r>
            <a:r>
              <a:rPr lang="ru-RU" sz="2200" dirty="0" err="1"/>
              <a:t>олардың</a:t>
            </a:r>
            <a:r>
              <a:rPr lang="ru-RU" sz="2200" dirty="0"/>
              <a:t> </a:t>
            </a:r>
            <a:r>
              <a:rPr lang="ru-RU" sz="2200" dirty="0" err="1"/>
              <a:t>басқа</a:t>
            </a:r>
            <a:r>
              <a:rPr lang="ru-RU" sz="2200" dirty="0"/>
              <a:t> </a:t>
            </a:r>
            <a:r>
              <a:rPr lang="ru-RU" sz="2200" dirty="0" err="1"/>
              <a:t>аймақтардан</a:t>
            </a:r>
            <a:r>
              <a:rPr lang="ru-RU" sz="2200" dirty="0"/>
              <a:t> </a:t>
            </a:r>
            <a:r>
              <a:rPr lang="ru-RU" sz="2200" dirty="0" err="1"/>
              <a:t>келу</a:t>
            </a:r>
            <a:r>
              <a:rPr lang="ru-RU" sz="2200" dirty="0"/>
              <a:t> </a:t>
            </a:r>
            <a:r>
              <a:rPr lang="ru-RU" sz="2200" dirty="0" err="1"/>
              <a:t>ықтималдығы</a:t>
            </a:r>
            <a:r>
              <a:rPr lang="ru-RU" sz="2200" dirty="0"/>
              <a:t> </a:t>
            </a:r>
            <a:r>
              <a:rPr lang="ru-RU" sz="2200" dirty="0" err="1"/>
              <a:t>қатты</a:t>
            </a:r>
            <a:r>
              <a:rPr lang="ru-RU" sz="2200" dirty="0"/>
              <a:t> </a:t>
            </a:r>
            <a:r>
              <a:rPr lang="ru-RU" sz="2200" dirty="0" err="1"/>
              <a:t>әсер</a:t>
            </a:r>
            <a:r>
              <a:rPr lang="ru-RU" sz="2200" dirty="0"/>
              <a:t> </a:t>
            </a:r>
            <a:r>
              <a:rPr lang="ru-RU" sz="2200" dirty="0" err="1"/>
              <a:t>етеді</a:t>
            </a:r>
            <a:r>
              <a:rPr lang="ru-RU" sz="2200" dirty="0"/>
              <a:t>, </a:t>
            </a:r>
            <a:r>
              <a:rPr lang="ru-RU" sz="2200" dirty="0" err="1"/>
              <a:t>бұл</a:t>
            </a:r>
            <a:r>
              <a:rPr lang="ru-RU" sz="2200" dirty="0"/>
              <a:t> </a:t>
            </a:r>
            <a:r>
              <a:rPr lang="ru-RU" sz="2200" dirty="0" err="1"/>
              <a:t>өз</a:t>
            </a:r>
            <a:r>
              <a:rPr lang="ru-RU" sz="2200" dirty="0"/>
              <a:t> </a:t>
            </a:r>
            <a:r>
              <a:rPr lang="ru-RU" sz="2200" dirty="0" err="1"/>
              <a:t>кезегінде</a:t>
            </a:r>
            <a:r>
              <a:rPr lang="ru-RU" sz="2200" dirty="0"/>
              <a:t> Трансфер </a:t>
            </a:r>
            <a:r>
              <a:rPr lang="ru-RU" sz="2200" dirty="0" err="1"/>
              <a:t>агенттерінің</a:t>
            </a:r>
            <a:r>
              <a:rPr lang="ru-RU" sz="2200" dirty="0"/>
              <a:t> </a:t>
            </a:r>
            <a:r>
              <a:rPr lang="ru-RU" sz="2200" dirty="0" err="1"/>
              <a:t>қызметіне</a:t>
            </a:r>
            <a:r>
              <a:rPr lang="ru-RU" sz="2200" dirty="0"/>
              <a:t> </a:t>
            </a:r>
            <a:r>
              <a:rPr lang="ru-RU" sz="2200" dirty="0" err="1"/>
              <a:t>және</a:t>
            </a:r>
            <a:r>
              <a:rPr lang="ru-RU" sz="2200" dirty="0"/>
              <a:t> </a:t>
            </a:r>
            <a:r>
              <a:rPr lang="ru-RU" sz="2200" dirty="0" err="1"/>
              <a:t>диаспораларға</a:t>
            </a:r>
            <a:r>
              <a:rPr lang="ru-RU" sz="2200" dirty="0"/>
              <a:t> </a:t>
            </a:r>
            <a:r>
              <a:rPr lang="ru-RU" sz="2200" dirty="0" err="1"/>
              <a:t>кіруге</a:t>
            </a:r>
            <a:r>
              <a:rPr lang="ru-RU" sz="2200" dirty="0"/>
              <a:t> </a:t>
            </a:r>
            <a:r>
              <a:rPr lang="ru-RU" sz="2200" dirty="0" err="1"/>
              <a:t>кедергілердің</a:t>
            </a:r>
            <a:r>
              <a:rPr lang="ru-RU" sz="2200" dirty="0"/>
              <a:t> </a:t>
            </a:r>
            <a:r>
              <a:rPr lang="ru-RU" sz="2200" dirty="0" err="1"/>
              <a:t>болмауына</a:t>
            </a:r>
            <a:r>
              <a:rPr lang="ru-RU" sz="2200" dirty="0"/>
              <a:t> </a:t>
            </a:r>
            <a:r>
              <a:rPr lang="ru-RU" sz="2200" dirty="0" err="1"/>
              <a:t>байланысты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1623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FDEA3-D2E4-4C27-ADF4-157AB6705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764704"/>
            <a:ext cx="8280920" cy="5688632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Экотоп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фитоценозды</a:t>
            </a:r>
            <a:r>
              <a:rPr lang="ru-RU" sz="2400" dirty="0"/>
              <a:t> </a:t>
            </a:r>
            <a:r>
              <a:rPr lang="ru-RU" sz="2400" dirty="0" err="1"/>
              <a:t>құрайтын</a:t>
            </a:r>
            <a:r>
              <a:rPr lang="ru-RU" sz="2400" dirty="0"/>
              <a:t> </a:t>
            </a:r>
            <a:r>
              <a:rPr lang="ru-RU" sz="2400" dirty="0" err="1"/>
              <a:t>Өсімдіктердің</a:t>
            </a:r>
            <a:r>
              <a:rPr lang="ru-RU" sz="2400" dirty="0"/>
              <a:t> </a:t>
            </a:r>
            <a:r>
              <a:rPr lang="ru-RU" sz="2400" dirty="0" err="1"/>
              <a:t>өсуіне</a:t>
            </a:r>
            <a:r>
              <a:rPr lang="ru-RU" sz="2400" dirty="0"/>
              <a:t> </a:t>
            </a:r>
            <a:r>
              <a:rPr lang="ru-RU" sz="2400" dirty="0" err="1"/>
              <a:t>қолайлы</a:t>
            </a:r>
            <a:r>
              <a:rPr lang="ru-RU" sz="2400" dirty="0"/>
              <a:t> </a:t>
            </a:r>
            <a:r>
              <a:rPr lang="ru-RU" sz="2400" dirty="0" err="1"/>
              <a:t>жағдайлармен</a:t>
            </a:r>
            <a:r>
              <a:rPr lang="ru-RU" sz="2400" dirty="0"/>
              <a:t> </a:t>
            </a:r>
            <a:r>
              <a:rPr lang="ru-RU" sz="2400" dirty="0" err="1"/>
              <a:t>анықталатын</a:t>
            </a:r>
            <a:r>
              <a:rPr lang="ru-RU" sz="2400" dirty="0"/>
              <a:t> </a:t>
            </a:r>
            <a:r>
              <a:rPr lang="ru-RU" sz="2400" dirty="0" err="1"/>
              <a:t>тіршілік</a:t>
            </a:r>
            <a:r>
              <a:rPr lang="ru-RU" sz="2400" dirty="0"/>
              <a:t> </a:t>
            </a:r>
            <a:r>
              <a:rPr lang="ru-RU" sz="2400" dirty="0" err="1"/>
              <a:t>ету</a:t>
            </a:r>
            <a:r>
              <a:rPr lang="ru-RU" sz="2400" dirty="0"/>
              <a:t> </a:t>
            </a:r>
            <a:r>
              <a:rPr lang="ru-RU" sz="2400" dirty="0" err="1"/>
              <a:t>ортасының</a:t>
            </a:r>
            <a:r>
              <a:rPr lang="ru-RU" sz="2400" dirty="0"/>
              <a:t> </a:t>
            </a:r>
            <a:r>
              <a:rPr lang="ru-RU" sz="2400" dirty="0" err="1"/>
              <a:t>экологиялық</a:t>
            </a:r>
            <a:r>
              <a:rPr lang="ru-RU" sz="2400" dirty="0"/>
              <a:t> </a:t>
            </a:r>
            <a:r>
              <a:rPr lang="ru-RU" sz="2400" dirty="0" err="1"/>
              <a:t>көлемі</a:t>
            </a:r>
            <a:r>
              <a:rPr lang="ru-RU" sz="24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kk-KZ" sz="24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Антропогендік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фактор. </a:t>
            </a:r>
            <a:r>
              <a:rPr lang="ru-RU" sz="2400" b="1" dirty="0">
                <a:solidFill>
                  <a:schemeClr val="tx1"/>
                </a:solidFill>
              </a:rPr>
              <a:t>А</a:t>
            </a:r>
            <a:r>
              <a:rPr lang="ru-RU" sz="2400" dirty="0"/>
              <a:t>дам </a:t>
            </a:r>
            <a:r>
              <a:rPr lang="ru-RU" sz="2400" dirty="0" err="1"/>
              <a:t>әсерінен</a:t>
            </a:r>
            <a:r>
              <a:rPr lang="ru-RU" sz="2400" dirty="0"/>
              <a:t> </a:t>
            </a:r>
            <a:r>
              <a:rPr lang="ru-RU" sz="2400" dirty="0" err="1"/>
              <a:t>фитоценоздардың</a:t>
            </a:r>
            <a:r>
              <a:rPr lang="ru-RU" sz="2400" dirty="0"/>
              <a:t> </a:t>
            </a:r>
            <a:r>
              <a:rPr lang="ru-RU" sz="2400" dirty="0" err="1"/>
              <a:t>флоралық</a:t>
            </a:r>
            <a:r>
              <a:rPr lang="ru-RU" sz="2400" dirty="0"/>
              <a:t> </a:t>
            </a:r>
            <a:r>
              <a:rPr lang="ru-RU" sz="2400" dirty="0" err="1"/>
              <a:t>құрамының</a:t>
            </a:r>
            <a:r>
              <a:rPr lang="ru-RU" sz="2400" dirty="0"/>
              <a:t> </a:t>
            </a:r>
            <a:r>
              <a:rPr lang="ru-RU" sz="2400" dirty="0" err="1"/>
              <a:t>өзгеруі</a:t>
            </a:r>
            <a:r>
              <a:rPr lang="ru-RU" sz="2400" dirty="0"/>
              <a:t>, </a:t>
            </a:r>
            <a:r>
              <a:rPr lang="ru-RU" sz="2400" dirty="0" err="1"/>
              <a:t>және</a:t>
            </a:r>
            <a:r>
              <a:rPr lang="ru-RU" sz="2400" dirty="0"/>
              <a:t> де </a:t>
            </a:r>
            <a:r>
              <a:rPr lang="ru-RU" sz="2400" dirty="0" err="1"/>
              <a:t>ұлғаю</a:t>
            </a:r>
            <a:r>
              <a:rPr lang="ru-RU" sz="2400" dirty="0"/>
              <a:t>.</a:t>
            </a:r>
          </a:p>
          <a:p>
            <a:pPr marL="45720" indent="0">
              <a:buNone/>
            </a:pPr>
            <a:endParaRPr lang="ru-RU" sz="2400" dirty="0"/>
          </a:p>
          <a:p>
            <a:pPr marL="45720" indent="0" algn="just">
              <a:buNone/>
            </a:pP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Уақыт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/>
              <a:t>(</a:t>
            </a:r>
            <a:r>
              <a:rPr lang="ru-RU" sz="2400" b="1" dirty="0" err="1"/>
              <a:t>қауымдастық</a:t>
            </a:r>
            <a:r>
              <a:rPr lang="ru-RU" sz="2400" b="1" dirty="0"/>
              <a:t> </a:t>
            </a:r>
            <a:r>
              <a:rPr lang="ru-RU" sz="2400" b="1" dirty="0" err="1"/>
              <a:t>жасы</a:t>
            </a:r>
            <a:r>
              <a:rPr lang="ru-RU" sz="2400" dirty="0"/>
              <a:t>). </a:t>
            </a:r>
            <a:r>
              <a:rPr lang="ru-RU" sz="2400" dirty="0" err="1"/>
              <a:t>Уақыт-кез-келген</a:t>
            </a:r>
            <a:r>
              <a:rPr lang="ru-RU" sz="2400" dirty="0"/>
              <a:t> </a:t>
            </a:r>
            <a:r>
              <a:rPr lang="ru-RU" sz="2400" dirty="0" err="1"/>
              <a:t>қоғамдастықта</a:t>
            </a:r>
            <a:r>
              <a:rPr lang="ru-RU" sz="2400" dirty="0"/>
              <a:t> </a:t>
            </a:r>
            <a:r>
              <a:rPr lang="ru-RU" sz="2400" dirty="0" err="1"/>
              <a:t>көрінетін</a:t>
            </a:r>
            <a:r>
              <a:rPr lang="ru-RU" sz="2400" dirty="0"/>
              <a:t> </a:t>
            </a:r>
            <a:r>
              <a:rPr lang="ru-RU" sz="2400" dirty="0" err="1"/>
              <a:t>әмбебап</a:t>
            </a:r>
            <a:r>
              <a:rPr lang="ru-RU" sz="2400" dirty="0"/>
              <a:t> фактор. </a:t>
            </a:r>
            <a:r>
              <a:rPr lang="ru-RU" sz="2400" dirty="0" err="1"/>
              <a:t>Алайда</a:t>
            </a:r>
            <a:r>
              <a:rPr lang="ru-RU" sz="2400" dirty="0"/>
              <a:t>, </a:t>
            </a:r>
            <a:r>
              <a:rPr lang="ru-RU" sz="2400" dirty="0" err="1"/>
              <a:t>бұл</a:t>
            </a:r>
            <a:r>
              <a:rPr lang="ru-RU" sz="2400" dirty="0"/>
              <a:t> </a:t>
            </a:r>
            <a:r>
              <a:rPr lang="ru-RU" sz="2400" dirty="0" err="1"/>
              <a:t>фактордың</a:t>
            </a:r>
            <a:r>
              <a:rPr lang="ru-RU" sz="2400" dirty="0"/>
              <a:t> </a:t>
            </a:r>
            <a:r>
              <a:rPr lang="ru-RU" sz="2400" dirty="0" err="1"/>
              <a:t>мәні</a:t>
            </a:r>
            <a:r>
              <a:rPr lang="ru-RU" sz="2400" dirty="0"/>
              <a:t> </a:t>
            </a:r>
            <a:r>
              <a:rPr lang="ru-RU" sz="2400" dirty="0" err="1"/>
              <a:t>әртүрлі</a:t>
            </a:r>
            <a:r>
              <a:rPr lang="ru-RU" sz="2400" dirty="0"/>
              <a:t> </a:t>
            </a:r>
            <a:r>
              <a:rPr lang="ru-RU" sz="2400" dirty="0" err="1"/>
              <a:t>фитоценоздардың</a:t>
            </a:r>
            <a:r>
              <a:rPr lang="ru-RU" sz="2400" dirty="0"/>
              <a:t> </a:t>
            </a:r>
            <a:r>
              <a:rPr lang="ru-RU" sz="2400" dirty="0" err="1"/>
              <a:t>қалыптасуында</a:t>
            </a:r>
            <a:r>
              <a:rPr lang="ru-RU" sz="2400" dirty="0"/>
              <a:t> </a:t>
            </a:r>
            <a:r>
              <a:rPr lang="ru-RU" sz="2400" dirty="0" err="1"/>
              <a:t>айтарлықтай</a:t>
            </a:r>
            <a:r>
              <a:rPr lang="ru-RU" sz="2400" dirty="0"/>
              <a:t> </a:t>
            </a:r>
            <a:r>
              <a:rPr lang="ru-RU" sz="2400" dirty="0" err="1"/>
              <a:t>өзгеруі</a:t>
            </a:r>
            <a:r>
              <a:rPr lang="ru-RU" sz="2400" dirty="0"/>
              <a:t> </a:t>
            </a:r>
            <a:r>
              <a:rPr lang="ru-RU" sz="2400" dirty="0" err="1"/>
              <a:t>мүмкін</a:t>
            </a:r>
            <a:r>
              <a:rPr lang="ru-RU" sz="2400" dirty="0"/>
              <a:t>, </a:t>
            </a:r>
            <a:r>
              <a:rPr lang="ru-RU" sz="2400" dirty="0" err="1"/>
              <a:t>өйткені</a:t>
            </a:r>
            <a:r>
              <a:rPr lang="ru-RU" sz="2400" dirty="0"/>
              <a:t> </a:t>
            </a:r>
            <a:r>
              <a:rPr lang="ru-RU" sz="2400" dirty="0" err="1"/>
              <a:t>уақыт</a:t>
            </a:r>
            <a:r>
              <a:rPr lang="ru-RU" sz="2400" dirty="0"/>
              <a:t> </a:t>
            </a:r>
            <a:r>
              <a:rPr lang="ru-RU" sz="2400" dirty="0" err="1"/>
              <a:t>шкаласы</a:t>
            </a:r>
            <a:r>
              <a:rPr lang="ru-RU" sz="2400" dirty="0"/>
              <a:t> </a:t>
            </a:r>
            <a:r>
              <a:rPr lang="ru-RU" sz="2400" dirty="0" err="1"/>
              <a:t>әртүрлі</a:t>
            </a:r>
            <a:r>
              <a:rPr lang="ru-RU" sz="2400" dirty="0"/>
              <a:t> </a:t>
            </a:r>
            <a:r>
              <a:rPr lang="ru-RU" sz="2400" dirty="0" err="1"/>
              <a:t>болуы</a:t>
            </a:r>
            <a:r>
              <a:rPr lang="ru-RU" sz="2400" dirty="0"/>
              <a:t> </a:t>
            </a:r>
            <a:r>
              <a:rPr lang="ru-RU" sz="2400" dirty="0" err="1"/>
              <a:t>мүмкін</a:t>
            </a:r>
            <a:r>
              <a:rPr lang="ru-RU" sz="2400" dirty="0"/>
              <a:t>. </a:t>
            </a:r>
            <a:r>
              <a:rPr lang="ru-RU" sz="2400" dirty="0" err="1"/>
              <a:t>Мысалы</a:t>
            </a:r>
            <a:r>
              <a:rPr lang="ru-RU" sz="2400" dirty="0"/>
              <a:t>, </a:t>
            </a:r>
            <a:r>
              <a:rPr lang="ru-RU" sz="2400" dirty="0" err="1"/>
              <a:t>негізінен</a:t>
            </a:r>
            <a:r>
              <a:rPr lang="ru-RU" sz="2400" dirty="0"/>
              <a:t> </a:t>
            </a:r>
            <a:r>
              <a:rPr lang="ru-RU" sz="2400" dirty="0" err="1"/>
              <a:t>эксплуатациялық</a:t>
            </a:r>
            <a:r>
              <a:rPr lang="ru-RU" sz="2400" dirty="0"/>
              <a:t> </a:t>
            </a:r>
            <a:r>
              <a:rPr lang="ru-RU" sz="2400" dirty="0" err="1"/>
              <a:t>түрлерден</a:t>
            </a:r>
            <a:r>
              <a:rPr lang="ru-RU" sz="2400" dirty="0"/>
              <a:t> </a:t>
            </a:r>
            <a:r>
              <a:rPr lang="ru-RU" sz="2400" dirty="0" err="1"/>
              <a:t>құралған</a:t>
            </a:r>
            <a:r>
              <a:rPr lang="ru-RU" sz="2400" dirty="0"/>
              <a:t> </a:t>
            </a:r>
            <a:r>
              <a:rPr lang="ru-RU" sz="2400" dirty="0" err="1"/>
              <a:t>рудералды</a:t>
            </a:r>
            <a:r>
              <a:rPr lang="ru-RU" sz="2400" dirty="0"/>
              <a:t> </a:t>
            </a:r>
            <a:r>
              <a:rPr lang="ru-RU" sz="2400" dirty="0" err="1"/>
              <a:t>қауымдастықтарда</a:t>
            </a:r>
            <a:r>
              <a:rPr lang="ru-RU" sz="2400" dirty="0"/>
              <a:t> </a:t>
            </a:r>
            <a:r>
              <a:rPr lang="ru-RU" sz="2400" dirty="0" err="1"/>
              <a:t>түрлердің</a:t>
            </a:r>
            <a:r>
              <a:rPr lang="ru-RU" sz="2400" dirty="0"/>
              <a:t> </a:t>
            </a:r>
            <a:r>
              <a:rPr lang="ru-RU" sz="2400" dirty="0" err="1"/>
              <a:t>байлығы</a:t>
            </a:r>
            <a:r>
              <a:rPr lang="ru-RU" sz="2400" dirty="0"/>
              <a:t> </a:t>
            </a:r>
            <a:r>
              <a:rPr lang="ru-RU" sz="2400" dirty="0" err="1"/>
              <a:t>айлар</a:t>
            </a:r>
            <a:r>
              <a:rPr lang="ru-RU" sz="2400" dirty="0"/>
              <a:t> мен </a:t>
            </a:r>
            <a:r>
              <a:rPr lang="ru-RU" sz="2400" dirty="0" err="1"/>
              <a:t>жылдар</a:t>
            </a:r>
            <a:r>
              <a:rPr lang="ru-RU" sz="2400" dirty="0"/>
              <a:t> </a:t>
            </a:r>
            <a:r>
              <a:rPr lang="ru-RU" sz="2400" dirty="0" err="1"/>
              <a:t>шкаласы</a:t>
            </a:r>
            <a:r>
              <a:rPr lang="ru-RU" sz="2400" dirty="0"/>
              <a:t> </a:t>
            </a:r>
            <a:r>
              <a:rPr lang="ru-RU" sz="2400" dirty="0" err="1"/>
              <a:t>бойынша</a:t>
            </a:r>
            <a:r>
              <a:rPr lang="ru-RU" sz="2400" dirty="0"/>
              <a:t>, ал </a:t>
            </a:r>
            <a:r>
              <a:rPr lang="ru-RU" sz="2400" dirty="0" err="1"/>
              <a:t>табиғи</a:t>
            </a:r>
            <a:r>
              <a:rPr lang="ru-RU" sz="2400" dirty="0"/>
              <a:t> климакс </a:t>
            </a:r>
            <a:r>
              <a:rPr lang="ru-RU" sz="2400" dirty="0" err="1"/>
              <a:t>қауымдастықтарында</a:t>
            </a:r>
            <a:r>
              <a:rPr lang="ru-RU" sz="2400" dirty="0"/>
              <a:t> </a:t>
            </a:r>
            <a:r>
              <a:rPr lang="ru-RU" sz="2400" dirty="0" err="1"/>
              <a:t>геологиялық</a:t>
            </a:r>
            <a:r>
              <a:rPr lang="ru-RU" sz="2400" dirty="0"/>
              <a:t> </a:t>
            </a:r>
            <a:r>
              <a:rPr lang="ru-RU" sz="2400" dirty="0" err="1"/>
              <a:t>уақыт</a:t>
            </a:r>
            <a:r>
              <a:rPr lang="ru-RU" sz="2400" dirty="0"/>
              <a:t> </a:t>
            </a:r>
            <a:r>
              <a:rPr lang="ru-RU" sz="2400" dirty="0" err="1"/>
              <a:t>шкаласы</a:t>
            </a:r>
            <a:r>
              <a:rPr lang="ru-RU" sz="2400" dirty="0"/>
              <a:t> </a:t>
            </a:r>
            <a:r>
              <a:rPr lang="ru-RU" sz="2400" dirty="0" err="1"/>
              <a:t>бойынша</a:t>
            </a:r>
            <a:r>
              <a:rPr lang="ru-RU" sz="2400" dirty="0"/>
              <a:t> </a:t>
            </a:r>
            <a:r>
              <a:rPr lang="ru-RU" sz="2400" dirty="0" err="1"/>
              <a:t>өседі</a:t>
            </a:r>
            <a:r>
              <a:rPr lang="ru-RU" sz="24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092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C4EB5B-C843-4227-88A8-CAF1F8BFCB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280920" cy="500173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Тіршілік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формаларының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құрамы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45720" indent="0" algn="ctr">
              <a:buNone/>
            </a:pPr>
            <a:endParaRPr lang="ru-RU" sz="12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45720" indent="0" algn="just">
              <a:buNone/>
            </a:pPr>
            <a:r>
              <a:rPr lang="ru-RU" dirty="0" err="1"/>
              <a:t>Қоршаған</a:t>
            </a:r>
            <a:r>
              <a:rPr lang="ru-RU" dirty="0"/>
              <a:t> орта </a:t>
            </a:r>
            <a:r>
              <a:rPr lang="ru-RU" dirty="0" err="1"/>
              <a:t>ресурстарын</a:t>
            </a:r>
            <a:r>
              <a:rPr lang="ru-RU" dirty="0"/>
              <a:t> </a:t>
            </a:r>
            <a:r>
              <a:rPr lang="ru-RU" dirty="0" err="1"/>
              <a:t>тиімді</a:t>
            </a:r>
            <a:r>
              <a:rPr lang="ru-RU" dirty="0"/>
              <a:t> </a:t>
            </a:r>
            <a:r>
              <a:rPr lang="ru-RU" dirty="0" err="1"/>
              <a:t>пайдалану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өсімдіктердің</a:t>
            </a:r>
            <a:r>
              <a:rPr lang="ru-RU" dirty="0"/>
              <a:t> </a:t>
            </a:r>
            <a:r>
              <a:rPr lang="ru-RU" dirty="0" err="1"/>
              <a:t>қалыпты</a:t>
            </a:r>
            <a:r>
              <a:rPr lang="ru-RU" dirty="0"/>
              <a:t> </a:t>
            </a:r>
            <a:r>
              <a:rPr lang="ru-RU" dirty="0" err="1"/>
              <a:t>дамуы</a:t>
            </a:r>
            <a:r>
              <a:rPr lang="ru-RU" dirty="0"/>
              <a:t> </a:t>
            </a:r>
            <a:r>
              <a:rPr lang="ru-RU" dirty="0" err="1"/>
              <a:t>олардың</a:t>
            </a:r>
            <a:r>
              <a:rPr lang="ru-RU" dirty="0"/>
              <a:t> </a:t>
            </a:r>
            <a:r>
              <a:rPr lang="ru-RU" dirty="0" err="1"/>
              <a:t>морфологиялық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анатомиялық</a:t>
            </a:r>
            <a:r>
              <a:rPr lang="ru-RU" dirty="0"/>
              <a:t> </a:t>
            </a:r>
            <a:r>
              <a:rPr lang="ru-RU" dirty="0" err="1"/>
              <a:t>құрылымымен</a:t>
            </a:r>
            <a:r>
              <a:rPr lang="ru-RU" dirty="0"/>
              <a:t>, </a:t>
            </a:r>
            <a:r>
              <a:rPr lang="ru-RU" dirty="0" err="1"/>
              <a:t>ерекше</a:t>
            </a:r>
            <a:r>
              <a:rPr lang="ru-RU" dirty="0"/>
              <a:t> </a:t>
            </a:r>
            <a:r>
              <a:rPr lang="ru-RU" dirty="0" err="1"/>
              <a:t>физиологиялық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биохимиялық</a:t>
            </a:r>
            <a:r>
              <a:rPr lang="ru-RU" dirty="0"/>
              <a:t> </a:t>
            </a:r>
            <a:r>
              <a:rPr lang="ru-RU" dirty="0" err="1"/>
              <a:t>процестерімен</a:t>
            </a:r>
            <a:r>
              <a:rPr lang="ru-RU" dirty="0"/>
              <a:t>, </a:t>
            </a:r>
            <a:r>
              <a:rPr lang="ru-RU" dirty="0" err="1"/>
              <a:t>экологиялық</a:t>
            </a:r>
            <a:r>
              <a:rPr lang="ru-RU" dirty="0"/>
              <a:t> </a:t>
            </a:r>
            <a:r>
              <a:rPr lang="ru-RU" dirty="0" err="1"/>
              <a:t>жағдайға</a:t>
            </a:r>
            <a:r>
              <a:rPr lang="ru-RU" dirty="0"/>
              <a:t> </a:t>
            </a:r>
            <a:r>
              <a:rPr lang="ru-RU" dirty="0" err="1"/>
              <a:t>сәйкес</a:t>
            </a:r>
            <a:r>
              <a:rPr lang="ru-RU" dirty="0"/>
              <a:t> </a:t>
            </a:r>
            <a:r>
              <a:rPr lang="ru-RU" dirty="0" err="1"/>
              <a:t>келеді</a:t>
            </a:r>
            <a:r>
              <a:rPr lang="ru-RU" dirty="0"/>
              <a:t>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Өсімдіктің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тіршілік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формасы</a:t>
            </a:r>
            <a:r>
              <a:rPr lang="ru-RU" dirty="0" err="1"/>
              <a:t>-бұл</a:t>
            </a:r>
            <a:r>
              <a:rPr lang="ru-RU" dirty="0"/>
              <a:t> </a:t>
            </a:r>
            <a:r>
              <a:rPr lang="ru-RU" dirty="0" err="1"/>
              <a:t>сыртқы</a:t>
            </a:r>
            <a:r>
              <a:rPr lang="ru-RU" dirty="0"/>
              <a:t> </a:t>
            </a:r>
            <a:r>
              <a:rPr lang="ru-RU" dirty="0" err="1"/>
              <a:t>түрі</a:t>
            </a:r>
            <a:r>
              <a:rPr lang="ru-RU" dirty="0"/>
              <a:t>, </a:t>
            </a:r>
            <a:r>
              <a:rPr lang="ru-RU" dirty="0" err="1"/>
              <a:t>түрдің</a:t>
            </a:r>
            <a:r>
              <a:rPr lang="ru-RU" dirty="0"/>
              <a:t> </a:t>
            </a:r>
            <a:r>
              <a:rPr lang="ru-RU" dirty="0" err="1"/>
              <a:t>қоршаған</a:t>
            </a:r>
            <a:r>
              <a:rPr lang="ru-RU" dirty="0"/>
              <a:t> орта </a:t>
            </a:r>
            <a:r>
              <a:rPr lang="ru-RU" dirty="0" err="1"/>
              <a:t>жағдайларына</a:t>
            </a:r>
            <a:r>
              <a:rPr lang="ru-RU" dirty="0"/>
              <a:t> </a:t>
            </a:r>
            <a:r>
              <a:rPr lang="ru-RU" dirty="0" err="1"/>
              <a:t>бейімділігін</a:t>
            </a:r>
            <a:r>
              <a:rPr lang="ru-RU" dirty="0"/>
              <a:t> </a:t>
            </a:r>
            <a:r>
              <a:rPr lang="ru-RU" dirty="0" err="1"/>
              <a:t>көрсететін</a:t>
            </a:r>
            <a:r>
              <a:rPr lang="ru-RU" dirty="0"/>
              <a:t> </a:t>
            </a:r>
            <a:r>
              <a:rPr lang="ru-RU" dirty="0" err="1"/>
              <a:t>морфологиялық</a:t>
            </a:r>
            <a:r>
              <a:rPr lang="ru-RU" dirty="0"/>
              <a:t>, </a:t>
            </a:r>
            <a:r>
              <a:rPr lang="ru-RU" dirty="0" err="1"/>
              <a:t>анатомиялық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физиологиялық</a:t>
            </a:r>
            <a:r>
              <a:rPr lang="ru-RU" dirty="0"/>
              <a:t> </a:t>
            </a:r>
            <a:r>
              <a:rPr lang="ru-RU" dirty="0" err="1"/>
              <a:t>белгілер</a:t>
            </a:r>
            <a:r>
              <a:rPr lang="ru-RU" dirty="0"/>
              <a:t> </a:t>
            </a:r>
            <a:r>
              <a:rPr lang="ru-RU" dirty="0" err="1"/>
              <a:t>кешені</a:t>
            </a:r>
            <a:r>
              <a:rPr lang="ru-RU" dirty="0"/>
              <a:t>.</a:t>
            </a:r>
          </a:p>
          <a:p>
            <a:pPr marL="45720" indent="0" algn="just">
              <a:buNone/>
            </a:pPr>
            <a:endParaRPr lang="kk-KZ" sz="1000" dirty="0"/>
          </a:p>
          <a:p>
            <a:pPr marL="45720" indent="0" algn="just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Тіршілік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формасы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» </a:t>
            </a:r>
            <a:r>
              <a:rPr lang="ru-RU" dirty="0" err="1"/>
              <a:t>терминін</a:t>
            </a:r>
            <a:r>
              <a:rPr lang="ru-RU" dirty="0"/>
              <a:t> 1884 </a:t>
            </a:r>
            <a:r>
              <a:rPr lang="ru-RU" dirty="0" err="1"/>
              <a:t>жылы</a:t>
            </a:r>
            <a:r>
              <a:rPr lang="ru-RU" dirty="0"/>
              <a:t> </a:t>
            </a:r>
            <a:r>
              <a:rPr lang="ru-RU" dirty="0" err="1"/>
              <a:t>даниялық</a:t>
            </a:r>
            <a:r>
              <a:rPr lang="ru-RU" dirty="0"/>
              <a:t> ботаник </a:t>
            </a:r>
            <a:r>
              <a:rPr lang="ru-RU" dirty="0" err="1"/>
              <a:t>Э.Варминг</a:t>
            </a:r>
            <a:r>
              <a:rPr lang="ru-RU" dirty="0"/>
              <a:t> </a:t>
            </a:r>
            <a:r>
              <a:rPr lang="ru-RU" dirty="0" err="1"/>
              <a:t>ұсынған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40920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7BED66-2A7A-4878-BBE5-0CBB3B2B36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424936" cy="579382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000" dirty="0"/>
              <a:t>Дат </a:t>
            </a:r>
            <a:r>
              <a:rPr lang="ru-RU" sz="2000" dirty="0" err="1"/>
              <a:t>ботанигі</a:t>
            </a:r>
            <a:r>
              <a:rPr lang="ru-RU" sz="2000" dirty="0"/>
              <a:t> К. </a:t>
            </a:r>
            <a:r>
              <a:rPr lang="ru-RU" sz="2000" dirty="0" err="1"/>
              <a:t>Раункиер</a:t>
            </a:r>
            <a:r>
              <a:rPr lang="ru-RU" sz="2000" dirty="0"/>
              <a:t> </a:t>
            </a:r>
            <a:r>
              <a:rPr lang="ru-RU" sz="2000" dirty="0" err="1"/>
              <a:t>қазіргі</a:t>
            </a:r>
            <a:r>
              <a:rPr lang="ru-RU" sz="2000" dirty="0"/>
              <a:t> </a:t>
            </a:r>
            <a:r>
              <a:rPr lang="ru-RU" sz="2000" dirty="0" err="1"/>
              <a:t>өмір</a:t>
            </a:r>
            <a:r>
              <a:rPr lang="ru-RU" sz="2000" dirty="0"/>
              <a:t> </a:t>
            </a:r>
            <a:r>
              <a:rPr lang="ru-RU" sz="2000" dirty="0" err="1"/>
              <a:t>формаларының</a:t>
            </a:r>
            <a:r>
              <a:rPr lang="ru-RU" sz="2000" dirty="0"/>
              <a:t> </a:t>
            </a:r>
            <a:r>
              <a:rPr lang="ru-RU" sz="2000" dirty="0" err="1"/>
              <a:t>жүйесінің</a:t>
            </a:r>
            <a:r>
              <a:rPr lang="ru-RU" sz="2000" dirty="0"/>
              <a:t> "</a:t>
            </a:r>
            <a:r>
              <a:rPr lang="ru-RU" sz="2000" dirty="0" err="1"/>
              <a:t>әкесі</a:t>
            </a:r>
            <a:r>
              <a:rPr lang="ru-RU" sz="2000" dirty="0"/>
              <a:t>" </a:t>
            </a:r>
            <a:r>
              <a:rPr lang="ru-RU" sz="2000" dirty="0" err="1"/>
              <a:t>болып</a:t>
            </a:r>
            <a:r>
              <a:rPr lang="ru-RU" sz="2000" dirty="0"/>
              <a:t> </a:t>
            </a:r>
            <a:r>
              <a:rPr lang="ru-RU" sz="2000" dirty="0" err="1"/>
              <a:t>саналады</a:t>
            </a:r>
            <a:r>
              <a:rPr lang="ru-RU" sz="2000" dirty="0"/>
              <a:t>. 1905 </a:t>
            </a:r>
            <a:r>
              <a:rPr lang="ru-RU" sz="2000" dirty="0" err="1"/>
              <a:t>жылы</a:t>
            </a:r>
            <a:r>
              <a:rPr lang="ru-RU" sz="2000" dirty="0"/>
              <a:t> </a:t>
            </a:r>
            <a:r>
              <a:rPr lang="ru-RU" sz="2000" dirty="0" err="1"/>
              <a:t>ол</a:t>
            </a:r>
            <a:r>
              <a:rPr lang="ru-RU" sz="2000" dirty="0"/>
              <a:t> </a:t>
            </a:r>
            <a:r>
              <a:rPr lang="ru-RU" sz="2000" dirty="0" err="1"/>
              <a:t>өсімдіктер</a:t>
            </a:r>
            <a:r>
              <a:rPr lang="ru-RU" sz="2000" dirty="0"/>
              <a:t> </a:t>
            </a:r>
            <a:r>
              <a:rPr lang="ru-RU" sz="2000" dirty="0" err="1"/>
              <a:t>экологиясында</a:t>
            </a:r>
            <a:r>
              <a:rPr lang="ru-RU" sz="2000" dirty="0"/>
              <a:t> К. </a:t>
            </a:r>
            <a:r>
              <a:rPr lang="ru-RU" sz="2000" dirty="0" err="1"/>
              <a:t>Линнейдің</a:t>
            </a:r>
            <a:r>
              <a:rPr lang="ru-RU" sz="2000" dirty="0"/>
              <a:t> </a:t>
            </a:r>
            <a:r>
              <a:rPr lang="ru-RU" sz="2000" dirty="0" err="1"/>
              <a:t>өсімдіктер</a:t>
            </a:r>
            <a:r>
              <a:rPr lang="ru-RU" sz="2000" dirty="0"/>
              <a:t> </a:t>
            </a:r>
            <a:r>
              <a:rPr lang="ru-RU" sz="2000" dirty="0" err="1"/>
              <a:t>таксономиясы</a:t>
            </a:r>
            <a:r>
              <a:rPr lang="ru-RU" sz="2000" dirty="0"/>
              <a:t> </a:t>
            </a:r>
            <a:r>
              <a:rPr lang="ru-RU" sz="2000" dirty="0" err="1"/>
              <a:t>саласындағы</a:t>
            </a:r>
            <a:r>
              <a:rPr lang="ru-RU" sz="2000" dirty="0"/>
              <a:t> </a:t>
            </a:r>
            <a:r>
              <a:rPr lang="ru-RU" sz="2000" dirty="0" err="1"/>
              <a:t>жұмысынан</a:t>
            </a:r>
            <a:r>
              <a:rPr lang="ru-RU" sz="2000" dirty="0"/>
              <a:t> кем </a:t>
            </a:r>
            <a:r>
              <a:rPr lang="ru-RU" sz="2000" dirty="0" err="1"/>
              <a:t>емес</a:t>
            </a:r>
            <a:r>
              <a:rPr lang="ru-RU" sz="2000" dirty="0"/>
              <a:t> </a:t>
            </a:r>
            <a:r>
              <a:rPr lang="ru-RU" sz="2000" dirty="0" err="1"/>
              <a:t>рөл</a:t>
            </a:r>
            <a:r>
              <a:rPr lang="ru-RU" sz="2000" dirty="0"/>
              <a:t> </a:t>
            </a:r>
            <a:r>
              <a:rPr lang="ru-RU" sz="2000" dirty="0" err="1"/>
              <a:t>атқаратын</a:t>
            </a:r>
            <a:r>
              <a:rPr lang="ru-RU" sz="2000" dirty="0"/>
              <a:t> </a:t>
            </a:r>
            <a:r>
              <a:rPr lang="ru-RU" sz="2000" dirty="0" err="1"/>
              <a:t>өмірлік</a:t>
            </a:r>
            <a:r>
              <a:rPr lang="ru-RU" sz="2000" dirty="0"/>
              <a:t> </a:t>
            </a:r>
            <a:r>
              <a:rPr lang="ru-RU" sz="2000" dirty="0" err="1"/>
              <a:t>формалар</a:t>
            </a:r>
            <a:r>
              <a:rPr lang="ru-RU" sz="2000" dirty="0"/>
              <a:t> </a:t>
            </a:r>
            <a:r>
              <a:rPr lang="ru-RU" sz="2000" dirty="0" err="1"/>
              <a:t>жүйесін</a:t>
            </a:r>
            <a:r>
              <a:rPr lang="ru-RU" sz="2000" dirty="0"/>
              <a:t> </a:t>
            </a:r>
            <a:r>
              <a:rPr lang="ru-RU" sz="2000" dirty="0" err="1"/>
              <a:t>ұсынды</a:t>
            </a:r>
            <a:r>
              <a:rPr lang="ru-RU" sz="2000" dirty="0"/>
              <a:t>.</a:t>
            </a:r>
          </a:p>
          <a:p>
            <a:pPr marL="45720" indent="0" algn="just">
              <a:buNone/>
            </a:pPr>
            <a:endParaRPr lang="ru-RU" sz="2000" dirty="0"/>
          </a:p>
          <a:p>
            <a:pPr marL="45720" indent="0" algn="ctr">
              <a:buNone/>
            </a:pPr>
            <a:r>
              <a:rPr lang="ru-RU" sz="2000" dirty="0" err="1"/>
              <a:t>Раункиер</a:t>
            </a:r>
            <a:r>
              <a:rPr lang="ru-RU" sz="2000" dirty="0"/>
              <a:t> </a:t>
            </a:r>
            <a:r>
              <a:rPr lang="ru-RU" sz="2000" dirty="0" err="1"/>
              <a:t>тіршілік</a:t>
            </a:r>
            <a:r>
              <a:rPr lang="ru-RU" sz="2000" dirty="0"/>
              <a:t> </a:t>
            </a:r>
            <a:r>
              <a:rPr lang="ru-RU" sz="2000" dirty="0" err="1"/>
              <a:t>формаларының</a:t>
            </a:r>
            <a:r>
              <a:rPr lang="ru-RU" sz="2000" dirty="0"/>
              <a:t> 5 </a:t>
            </a:r>
            <a:r>
              <a:rPr lang="ru-RU" sz="2000" dirty="0" err="1"/>
              <a:t>негізгі</a:t>
            </a:r>
            <a:r>
              <a:rPr lang="ru-RU" sz="2000" dirty="0"/>
              <a:t> </a:t>
            </a:r>
            <a:r>
              <a:rPr lang="ru-RU" sz="2000" dirty="0" err="1"/>
              <a:t>түрін</a:t>
            </a:r>
            <a:r>
              <a:rPr lang="ru-RU" sz="2000" dirty="0"/>
              <a:t> </a:t>
            </a:r>
            <a:r>
              <a:rPr lang="ru-RU" sz="2000" dirty="0" err="1"/>
              <a:t>анықтады</a:t>
            </a:r>
            <a:r>
              <a:rPr lang="ru-RU" sz="2000" dirty="0"/>
              <a:t>:</a:t>
            </a:r>
          </a:p>
          <a:p>
            <a:pPr marL="502920" indent="-457200" algn="just">
              <a:buFont typeface="+mj-lt"/>
              <a:buAutoNum type="arabicPeriod"/>
            </a:pPr>
            <a:r>
              <a:rPr lang="ru-RU" sz="2000" b="1" dirty="0"/>
              <a:t>Фанерофиты</a:t>
            </a:r>
          </a:p>
          <a:p>
            <a:pPr marL="502920" indent="-457200" algn="just">
              <a:buFont typeface="+mj-lt"/>
              <a:buAutoNum type="arabicPeriod"/>
            </a:pPr>
            <a:endParaRPr lang="ru-RU" sz="2000" b="1" dirty="0"/>
          </a:p>
          <a:p>
            <a:pPr marL="502920" indent="-457200" algn="just">
              <a:buFont typeface="+mj-lt"/>
              <a:buAutoNum type="arabicPeriod"/>
            </a:pPr>
            <a:r>
              <a:rPr lang="ru-RU" sz="2000" b="1" dirty="0" err="1"/>
              <a:t>Хамефиты</a:t>
            </a:r>
            <a:endParaRPr lang="ru-RU" sz="2000" b="1" dirty="0"/>
          </a:p>
          <a:p>
            <a:pPr marL="502920" indent="-457200" algn="just">
              <a:buFont typeface="+mj-lt"/>
              <a:buAutoNum type="arabicPeriod"/>
            </a:pPr>
            <a:endParaRPr lang="ru-RU" sz="2000" b="1" dirty="0"/>
          </a:p>
          <a:p>
            <a:pPr marL="502920" indent="-457200" algn="just">
              <a:buFont typeface="+mj-lt"/>
              <a:buAutoNum type="arabicPeriod"/>
            </a:pPr>
            <a:r>
              <a:rPr lang="ru-RU" sz="2000" b="1" dirty="0"/>
              <a:t>Гемикриптофиты</a:t>
            </a:r>
          </a:p>
          <a:p>
            <a:pPr marL="502920" indent="-457200" algn="just">
              <a:buFont typeface="+mj-lt"/>
              <a:buAutoNum type="arabicPeriod"/>
            </a:pPr>
            <a:endParaRPr lang="ru-RU" sz="2000" b="1" dirty="0"/>
          </a:p>
          <a:p>
            <a:pPr marL="502920" indent="-457200" algn="just">
              <a:buFont typeface="+mj-lt"/>
              <a:buAutoNum type="arabicPeriod"/>
            </a:pPr>
            <a:r>
              <a:rPr lang="ru-RU" sz="2000" b="1" dirty="0"/>
              <a:t>Криптофиты</a:t>
            </a:r>
          </a:p>
          <a:p>
            <a:pPr marL="502920" indent="-457200" algn="just">
              <a:buFont typeface="+mj-lt"/>
              <a:buAutoNum type="arabicPeriod"/>
            </a:pPr>
            <a:endParaRPr lang="ru-RU" sz="2000" b="1" dirty="0"/>
          </a:p>
          <a:p>
            <a:pPr marL="502920" indent="-457200" algn="just">
              <a:buFont typeface="+mj-lt"/>
              <a:buAutoNum type="arabicPeriod"/>
            </a:pPr>
            <a:r>
              <a:rPr lang="ru-RU" sz="2000" b="1" dirty="0" err="1"/>
              <a:t>Терофиты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76713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FA944B-5C88-4FB0-83ED-62C1F8A3B3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848872" cy="5433784"/>
          </a:xfrm>
        </p:spPr>
        <p:txBody>
          <a:bodyPr/>
          <a:lstStyle/>
          <a:p>
            <a:pPr marL="45720" indent="0" algn="ctr">
              <a:buNone/>
            </a:pPr>
            <a:r>
              <a:rPr lang="kk-KZ" b="1" dirty="0">
                <a:solidFill>
                  <a:srgbClr val="FF0000"/>
                </a:solidFill>
              </a:rPr>
              <a:t>10 аптаға </a:t>
            </a:r>
          </a:p>
          <a:p>
            <a:pPr marL="45720" indent="0" algn="ctr">
              <a:buNone/>
            </a:pPr>
            <a:r>
              <a:rPr lang="kk-KZ" dirty="0"/>
              <a:t>Фитоценоздардың түрлік құрамының тізімі екі тілде (латын және қазақша)</a:t>
            </a:r>
          </a:p>
          <a:p>
            <a:pPr marL="45720" indent="0" algn="ctr">
              <a:buNone/>
            </a:pPr>
            <a:endParaRPr lang="kk-KZ" dirty="0"/>
          </a:p>
          <a:p>
            <a:pPr marL="45720" indent="0" algn="ctr">
              <a:buNone/>
            </a:pPr>
            <a:r>
              <a:rPr lang="ru-RU" dirty="0"/>
              <a:t>Лесостепная растительность</a:t>
            </a:r>
          </a:p>
          <a:p>
            <a:pPr marL="45720" indent="0" algn="ctr">
              <a:buNone/>
            </a:pPr>
            <a:endParaRPr lang="ru-RU" dirty="0"/>
          </a:p>
          <a:p>
            <a:pPr marL="45720" indent="0" algn="ctr">
              <a:buNone/>
            </a:pPr>
            <a:r>
              <a:rPr lang="ru-RU" dirty="0" err="1"/>
              <a:t>сть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A3E1184-5ACA-41C6-B64F-B9819FEE2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99826"/>
              </p:ext>
            </p:extLst>
          </p:nvPr>
        </p:nvGraphicFramePr>
        <p:xfrm>
          <a:off x="755576" y="3140968"/>
          <a:ext cx="7848872" cy="2040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024">
                  <a:extLst>
                    <a:ext uri="{9D8B030D-6E8A-4147-A177-3AD203B41FA5}">
                      <a16:colId xmlns:a16="http://schemas.microsoft.com/office/drawing/2014/main" val="136138463"/>
                    </a:ext>
                  </a:extLst>
                </a:gridCol>
                <a:gridCol w="3215140">
                  <a:extLst>
                    <a:ext uri="{9D8B030D-6E8A-4147-A177-3AD203B41FA5}">
                      <a16:colId xmlns:a16="http://schemas.microsoft.com/office/drawing/2014/main" val="3120864457"/>
                    </a:ext>
                  </a:extLst>
                </a:gridCol>
                <a:gridCol w="4161708">
                  <a:extLst>
                    <a:ext uri="{9D8B030D-6E8A-4147-A177-3AD203B41FA5}">
                      <a16:colId xmlns:a16="http://schemas.microsoft.com/office/drawing/2014/main" val="447714929"/>
                    </a:ext>
                  </a:extLst>
                </a:gridCol>
              </a:tblGrid>
              <a:tr h="828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Название растительности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(на казахском и латинском)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Краткое описание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2232008"/>
                  </a:ext>
                </a:extLst>
              </a:tr>
              <a:tr h="403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6201236"/>
                  </a:ext>
                </a:extLst>
              </a:tr>
              <a:tr h="403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165747"/>
                  </a:ext>
                </a:extLst>
              </a:tr>
              <a:tr h="403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78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5362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D273961-BC10-4192-BC85-3805A65F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458788"/>
            <a:ext cx="7894638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ОРГАНИЗАЦИЯ </a:t>
            </a:r>
          </a:p>
          <a:p>
            <a:pPr algn="ctr"/>
            <a:r>
              <a:rPr lang="ru-RU" alt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РАСТИТЕЛЬНЫХ СООБЩЕСТВ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897CE62-CA9A-42E2-B977-86BFC125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565400"/>
            <a:ext cx="2879725" cy="10795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состав </a:t>
            </a:r>
          </a:p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фитоценозов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6F607C0A-D109-49DB-A7D5-3D9BC1CA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4508500"/>
            <a:ext cx="5805487" cy="18002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пространственная </a:t>
            </a:r>
          </a:p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структура фитоценозов </a:t>
            </a:r>
          </a:p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(их строение)</a:t>
            </a: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64FC9F39-A42D-4E9C-994B-F686663E3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420938"/>
            <a:ext cx="3889375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функциональная </a:t>
            </a:r>
          </a:p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структура </a:t>
            </a:r>
          </a:p>
          <a:p>
            <a:pPr algn="ctr"/>
            <a:r>
              <a:rPr lang="ru-RU" altLang="ru-RU" sz="3200" dirty="0">
                <a:latin typeface="Verdana" panose="020B0604030504040204" pitchFamily="34" charset="0"/>
              </a:rPr>
              <a:t>фитоценозов</a:t>
            </a:r>
          </a:p>
        </p:txBody>
      </p:sp>
      <p:sp>
        <p:nvSpPr>
          <p:cNvPr id="57350" name="Line 6">
            <a:extLst>
              <a:ext uri="{FF2B5EF4-FFF2-40B4-BE49-F238E27FC236}">
                <a16:creationId xmlns:a16="http://schemas.microsoft.com/office/drawing/2014/main" id="{8EC5FD15-3756-4733-8F46-F72DC4AFB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7732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51" name="Line 7">
            <a:extLst>
              <a:ext uri="{FF2B5EF4-FFF2-40B4-BE49-F238E27FC236}">
                <a16:creationId xmlns:a16="http://schemas.microsoft.com/office/drawing/2014/main" id="{B9EFAB48-30F6-4D5A-B686-F33BD99A5D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1773238"/>
            <a:ext cx="2232025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352" name="Line 8">
            <a:extLst>
              <a:ext uri="{FF2B5EF4-FFF2-40B4-BE49-F238E27FC236}">
                <a16:creationId xmlns:a16="http://schemas.microsoft.com/office/drawing/2014/main" id="{A81B0426-BBA4-469B-9BC3-E333C97AD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773238"/>
            <a:ext cx="1871663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  <p:bldP spid="573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73416" cy="363358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Қазақстан </a:t>
            </a:r>
            <a:r>
              <a:rPr lang="ru-RU" dirty="0"/>
              <a:t>геоботаника </a:t>
            </a:r>
            <a:r>
              <a:rPr lang="ru-RU" dirty="0" err="1"/>
              <a:t>пәніне көп еңбек сіңірген ғалымдар </a:t>
            </a:r>
            <a:r>
              <a:rPr lang="ru-RU" dirty="0"/>
              <a:t>академик, Павлов, Быков, </a:t>
            </a:r>
            <a:r>
              <a:rPr lang="ru-RU" dirty="0" err="1"/>
              <a:t>Байтуллин</a:t>
            </a:r>
            <a:r>
              <a:rPr lang="ru-RU" dirty="0"/>
              <a:t>, </a:t>
            </a:r>
            <a:r>
              <a:rPr lang="ru-RU" dirty="0" err="1"/>
              <a:t>Мухитдиннов</a:t>
            </a:r>
            <a:r>
              <a:rPr lang="ru-RU" dirty="0"/>
              <a:t> т.б. </a:t>
            </a:r>
            <a:r>
              <a:rPr lang="ru-RU" dirty="0" err="1"/>
              <a:t>Қазіргі күнде бұрынғы </a:t>
            </a:r>
            <a:r>
              <a:rPr lang="ru-RU" dirty="0"/>
              <a:t>СССР </a:t>
            </a:r>
            <a:r>
              <a:rPr lang="ru-RU" dirty="0" err="1"/>
              <a:t>құрамына енген</a:t>
            </a:r>
            <a:r>
              <a:rPr lang="ru-RU" dirty="0"/>
              <a:t> </a:t>
            </a:r>
            <a:r>
              <a:rPr lang="ru-RU" dirty="0" err="1"/>
              <a:t>республикада</a:t>
            </a:r>
            <a:r>
              <a:rPr lang="ru-RU" dirty="0"/>
              <a:t> </a:t>
            </a:r>
            <a:r>
              <a:rPr lang="ru-RU" dirty="0" err="1"/>
              <a:t>экспериментал</a:t>
            </a:r>
            <a:r>
              <a:rPr lang="ru-RU" dirty="0"/>
              <a:t> геоботаника </a:t>
            </a:r>
            <a:r>
              <a:rPr lang="ru-RU" dirty="0" err="1"/>
              <a:t>бағыты дамымақта</a:t>
            </a:r>
            <a:r>
              <a:rPr lang="ru-RU" dirty="0"/>
              <a:t>. </a:t>
            </a:r>
            <a:r>
              <a:rPr lang="ru-RU" dirty="0" err="1"/>
              <a:t>Ресейде</a:t>
            </a:r>
            <a:r>
              <a:rPr lang="ru-RU" dirty="0"/>
              <a:t> </a:t>
            </a:r>
            <a:r>
              <a:rPr lang="ru-RU" dirty="0" err="1"/>
              <a:t>орманшылық геоботаникасы</a:t>
            </a:r>
            <a:r>
              <a:rPr lang="ru-RU" dirty="0"/>
              <a:t>, </a:t>
            </a:r>
            <a:r>
              <a:rPr lang="ru-RU" dirty="0" err="1"/>
              <a:t>Түркіменстан Қазақстанда жайлау</a:t>
            </a:r>
            <a:r>
              <a:rPr lang="ru-RU" dirty="0"/>
              <a:t> </a:t>
            </a:r>
            <a:r>
              <a:rPr lang="ru-RU" dirty="0" err="1"/>
              <a:t>шалғын өсімдіктері эксперименталды</a:t>
            </a:r>
            <a:r>
              <a:rPr lang="ru-RU" dirty="0"/>
              <a:t> </a:t>
            </a:r>
            <a:r>
              <a:rPr lang="ru-RU" dirty="0" err="1"/>
              <a:t>геоботаникасы</a:t>
            </a:r>
            <a:r>
              <a:rPr lang="ru-RU" dirty="0"/>
              <a:t> </a:t>
            </a:r>
            <a:r>
              <a:rPr lang="ru-RU" dirty="0" err="1"/>
              <a:t>экспериментал</a:t>
            </a:r>
            <a:r>
              <a:rPr lang="ru-RU" dirty="0"/>
              <a:t> </a:t>
            </a:r>
            <a:r>
              <a:rPr lang="ru-RU" dirty="0" err="1"/>
              <a:t>геоботаниканың негізгі</a:t>
            </a:r>
            <a:r>
              <a:rPr lang="ru-RU" dirty="0"/>
              <a:t> </a:t>
            </a:r>
            <a:r>
              <a:rPr lang="ru-RU" dirty="0" err="1"/>
              <a:t>міндеті</a:t>
            </a:r>
            <a:r>
              <a:rPr lang="ru-RU" dirty="0"/>
              <a:t> мен </a:t>
            </a:r>
            <a:r>
              <a:rPr lang="ru-RU" dirty="0" err="1"/>
              <a:t>мақсаты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6B7986F-8715-4799-8356-52ED1A0F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60648"/>
            <a:ext cx="842493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ru-RU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Тақырыбы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Ф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итоценоздардың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кеңістіктік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құрылымы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D90C2F-A8DA-49BB-ADFC-9635A4879D47}"/>
              </a:ext>
            </a:extLst>
          </p:cNvPr>
          <p:cNvSpPr/>
          <p:nvPr/>
        </p:nvSpPr>
        <p:spPr>
          <a:xfrm>
            <a:off x="359532" y="1058441"/>
            <a:ext cx="842493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Фитоценоз </a:t>
            </a:r>
            <a:r>
              <a:rPr lang="ru-RU" sz="2000" dirty="0" err="1"/>
              <a:t>күрделі</a:t>
            </a:r>
            <a:r>
              <a:rPr lang="ru-RU" sz="2000" dirty="0"/>
              <a:t> </a:t>
            </a:r>
            <a:r>
              <a:rPr lang="ru-RU" sz="2000" dirty="0" err="1"/>
              <a:t>жүйені</a:t>
            </a:r>
            <a:r>
              <a:rPr lang="ru-RU" sz="2000" dirty="0"/>
              <a:t> </a:t>
            </a:r>
            <a:r>
              <a:rPr lang="ru-RU" sz="2000" dirty="0" err="1"/>
              <a:t>білдіреді</a:t>
            </a:r>
            <a:r>
              <a:rPr lang="ru-RU" sz="2000" dirty="0"/>
              <a:t>. </a:t>
            </a:r>
            <a:r>
              <a:rPr lang="ru-RU" sz="2000" dirty="0" err="1"/>
              <a:t>Кез-келген</a:t>
            </a:r>
            <a:r>
              <a:rPr lang="ru-RU" sz="2000" dirty="0"/>
              <a:t> </a:t>
            </a:r>
            <a:r>
              <a:rPr lang="ru-RU" sz="2000" dirty="0" err="1"/>
              <a:t>жүйенің</a:t>
            </a:r>
            <a:r>
              <a:rPr lang="ru-RU" sz="2000" dirty="0"/>
              <a:t> </a:t>
            </a:r>
            <a:r>
              <a:rPr lang="ru-RU" sz="2000" dirty="0" err="1"/>
              <a:t>морфологиялық</a:t>
            </a:r>
            <a:r>
              <a:rPr lang="ru-RU" sz="2000" dirty="0"/>
              <a:t> </a:t>
            </a:r>
            <a:r>
              <a:rPr lang="ru-RU" sz="2000" dirty="0" err="1"/>
              <a:t>құрылымы</a:t>
            </a:r>
            <a:r>
              <a:rPr lang="ru-RU" sz="2000" dirty="0"/>
              <a:t> </a:t>
            </a:r>
            <a:r>
              <a:rPr lang="ru-RU" sz="2000" dirty="0" err="1"/>
              <a:t>жеке</a:t>
            </a:r>
            <a:r>
              <a:rPr lang="ru-RU" sz="2000" dirty="0"/>
              <a:t> </a:t>
            </a:r>
            <a:r>
              <a:rPr lang="ru-RU" sz="2000" dirty="0" err="1"/>
              <a:t>құрылымдық</a:t>
            </a:r>
            <a:r>
              <a:rPr lang="ru-RU" sz="2000" dirty="0"/>
              <a:t> </a:t>
            </a:r>
            <a:r>
              <a:rPr lang="ru-RU" sz="2000" dirty="0" err="1"/>
              <a:t>элементтердің</a:t>
            </a:r>
            <a:r>
              <a:rPr lang="ru-RU" sz="2000" dirty="0"/>
              <a:t> </a:t>
            </a:r>
            <a:r>
              <a:rPr lang="ru-RU" sz="2000" dirty="0" err="1"/>
              <a:t>кеңістіктік</a:t>
            </a:r>
            <a:r>
              <a:rPr lang="ru-RU" sz="2000" dirty="0"/>
              <a:t> </a:t>
            </a:r>
            <a:r>
              <a:rPr lang="ru-RU" sz="2000" dirty="0" err="1"/>
              <a:t>орналасуымен</a:t>
            </a:r>
            <a:r>
              <a:rPr lang="ru-RU" sz="2000" dirty="0"/>
              <a:t> </a:t>
            </a:r>
            <a:r>
              <a:rPr lang="ru-RU" sz="2000" dirty="0" err="1"/>
              <a:t>анықталады</a:t>
            </a:r>
            <a:r>
              <a:rPr lang="ru-RU" sz="2000" dirty="0"/>
              <a:t>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err="1"/>
              <a:t>Фитоценоздарды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кеңістікте</a:t>
            </a:r>
            <a:r>
              <a:rPr lang="ru-RU" sz="2000" dirty="0"/>
              <a:t> (</a:t>
            </a:r>
            <a:r>
              <a:rPr lang="ru-RU" sz="2000" b="1" dirty="0" err="1"/>
              <a:t>тігінен</a:t>
            </a:r>
            <a:r>
              <a:rPr lang="ru-RU" sz="2000" b="1" dirty="0"/>
              <a:t> </a:t>
            </a:r>
            <a:r>
              <a:rPr lang="ru-RU" sz="2000" b="1" dirty="0" err="1"/>
              <a:t>және</a:t>
            </a:r>
            <a:r>
              <a:rPr lang="ru-RU" sz="2000" b="1" dirty="0"/>
              <a:t> </a:t>
            </a:r>
            <a:r>
              <a:rPr lang="ru-RU" sz="2000" b="1" dirty="0" err="1"/>
              <a:t>көлденеңінен</a:t>
            </a:r>
            <a:r>
              <a:rPr lang="ru-RU" sz="2000" dirty="0"/>
              <a:t>),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кейде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уақыт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/>
              <a:t>өте</a:t>
            </a:r>
            <a:r>
              <a:rPr lang="ru-RU" sz="2000" dirty="0"/>
              <a:t> </a:t>
            </a:r>
            <a:r>
              <a:rPr lang="ru-RU" sz="2000" dirty="0" err="1"/>
              <a:t>келе</a:t>
            </a:r>
            <a:r>
              <a:rPr lang="ru-RU" sz="2000" dirty="0"/>
              <a:t> </a:t>
            </a:r>
            <a:r>
              <a:rPr lang="ru-RU" sz="2000" dirty="0" err="1"/>
              <a:t>қарапайым</a:t>
            </a:r>
            <a:r>
              <a:rPr lang="ru-RU" sz="2000" dirty="0"/>
              <a:t> </a:t>
            </a:r>
            <a:r>
              <a:rPr lang="ru-RU" sz="2000" dirty="0" err="1"/>
              <a:t>құрылымдарға</a:t>
            </a:r>
            <a:r>
              <a:rPr lang="ru-RU" sz="2000" dirty="0"/>
              <a:t> </a:t>
            </a:r>
            <a:r>
              <a:rPr lang="ru-RU" sz="2000" dirty="0" err="1"/>
              <a:t>бөлуге</a:t>
            </a:r>
            <a:r>
              <a:rPr lang="ru-RU" sz="2000" dirty="0"/>
              <a:t> </a:t>
            </a:r>
            <a:r>
              <a:rPr lang="ru-RU" sz="2000" dirty="0" err="1"/>
              <a:t>болады</a:t>
            </a:r>
            <a:r>
              <a:rPr lang="ru-RU" sz="2000" dirty="0"/>
              <a:t>. </a:t>
            </a:r>
            <a:r>
              <a:rPr lang="ru-RU" sz="2000" dirty="0" err="1"/>
              <a:t>Оларды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ценоэлементтер</a:t>
            </a:r>
            <a:r>
              <a:rPr lang="ru-RU" sz="2000" dirty="0"/>
              <a:t> </a:t>
            </a:r>
            <a:r>
              <a:rPr lang="ru-RU" sz="2000" dirty="0" err="1"/>
              <a:t>деп</a:t>
            </a:r>
            <a:r>
              <a:rPr lang="ru-RU" sz="2000" dirty="0"/>
              <a:t> </a:t>
            </a:r>
            <a:r>
              <a:rPr lang="ru-RU" sz="2000" dirty="0" err="1"/>
              <a:t>атайды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pPr algn="ctr"/>
            <a:r>
              <a:rPr lang="ru-RU" sz="2000" dirty="0" err="1"/>
              <a:t>Фитоценоздардың</a:t>
            </a:r>
            <a:r>
              <a:rPr lang="ru-RU" sz="2000" dirty="0"/>
              <a:t> </a:t>
            </a:r>
            <a:r>
              <a:rPr lang="ru-RU" sz="2000" dirty="0" err="1"/>
              <a:t>негізгі</a:t>
            </a:r>
            <a:r>
              <a:rPr lang="ru-RU" sz="2000" dirty="0"/>
              <a:t> </a:t>
            </a:r>
            <a:r>
              <a:rPr lang="ru-RU" sz="2000" dirty="0" err="1"/>
              <a:t>ценоэлементтеріне</a:t>
            </a:r>
            <a:r>
              <a:rPr lang="ru-RU" sz="2000" dirty="0"/>
              <a:t>: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Деңгейлер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ярустык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Микротоптар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/>
          </a:p>
          <a:p>
            <a:r>
              <a:rPr lang="ru-RU" sz="2000" dirty="0" err="1"/>
              <a:t>Біріншісі</a:t>
            </a:r>
            <a:r>
              <a:rPr lang="ru-RU" sz="2000" dirty="0"/>
              <a:t> </a:t>
            </a:r>
            <a:r>
              <a:rPr lang="ru-RU" sz="2000" dirty="0" err="1"/>
              <a:t>өсімдіктер</a:t>
            </a:r>
            <a:r>
              <a:rPr lang="ru-RU" sz="2000" dirty="0"/>
              <a:t> </a:t>
            </a:r>
            <a:r>
              <a:rPr lang="ru-RU" sz="2000" dirty="0" err="1"/>
              <a:t>қауымдастықтарының</a:t>
            </a:r>
            <a:r>
              <a:rPr lang="ru-RU" sz="2000" dirty="0"/>
              <a:t> </a:t>
            </a:r>
            <a:r>
              <a:rPr lang="ru-RU" sz="2000" dirty="0" err="1"/>
              <a:t>тік</a:t>
            </a:r>
            <a:r>
              <a:rPr lang="ru-RU" sz="2000" dirty="0"/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dirty="0" err="1"/>
              <a:t>екінші</a:t>
            </a:r>
            <a:r>
              <a:rPr lang="ru-RU" sz="2000" dirty="0"/>
              <a:t> </a:t>
            </a:r>
            <a:r>
              <a:rPr lang="ru-RU" sz="2000" dirty="0" err="1"/>
              <a:t>көлденең</a:t>
            </a:r>
            <a:r>
              <a:rPr lang="ru-RU" sz="2000" dirty="0"/>
              <a:t> </a:t>
            </a:r>
            <a:r>
              <a:rPr lang="ru-RU" sz="2000" dirty="0" err="1"/>
              <a:t>бөлінуін</a:t>
            </a:r>
            <a:r>
              <a:rPr lang="ru-RU" sz="2000" dirty="0"/>
              <a:t> </a:t>
            </a:r>
            <a:r>
              <a:rPr lang="ru-RU" sz="2000" dirty="0" err="1"/>
              <a:t>сипаттайды</a:t>
            </a:r>
            <a:r>
              <a:rPr lang="ru-RU" sz="2000" dirty="0"/>
              <a:t>.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7836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38BA4FA7-CC44-4FE8-8EEF-7E959FCE5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49275"/>
            <a:ext cx="4248150" cy="1150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морфоэлементы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E90EB78C-E5B0-4A59-808E-E5BA0EB11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420938"/>
            <a:ext cx="3168650" cy="935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600"/>
              <a:t>ярусы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80E05AEC-6897-4D53-B9A6-1E6BEEC5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420938"/>
            <a:ext cx="4176713" cy="935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600"/>
              <a:t>микрогруппировки</a:t>
            </a:r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B9D43547-7000-4583-8504-283CEF53C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357563"/>
            <a:ext cx="3168650" cy="2879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характеризуют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 вертикальное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расчленение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растительных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сообществ</a:t>
            </a:r>
          </a:p>
        </p:txBody>
      </p:sp>
      <p:sp>
        <p:nvSpPr>
          <p:cNvPr id="58376" name="Rectangle 8">
            <a:extLst>
              <a:ext uri="{FF2B5EF4-FFF2-40B4-BE49-F238E27FC236}">
                <a16:creationId xmlns:a16="http://schemas.microsoft.com/office/drawing/2014/main" id="{879C8ADF-BFD4-4D37-9FCD-95566C8C1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357563"/>
            <a:ext cx="4176713" cy="2879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характеризуют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 горизонтальное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расчленение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растительных</a:t>
            </a:r>
          </a:p>
          <a:p>
            <a:pPr algn="ctr"/>
            <a:r>
              <a:rPr lang="ru-RU" altLang="ru-RU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сообществ</a:t>
            </a:r>
          </a:p>
        </p:txBody>
      </p:sp>
      <p:sp>
        <p:nvSpPr>
          <p:cNvPr id="58377" name="Line 9">
            <a:extLst>
              <a:ext uri="{FF2B5EF4-FFF2-40B4-BE49-F238E27FC236}">
                <a16:creationId xmlns:a16="http://schemas.microsoft.com/office/drawing/2014/main" id="{429AC110-46AD-45C8-8A23-A2DE3B8682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6963" y="1719263"/>
            <a:ext cx="1439862" cy="719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8" name="Line 10">
            <a:extLst>
              <a:ext uri="{FF2B5EF4-FFF2-40B4-BE49-F238E27FC236}">
                <a16:creationId xmlns:a16="http://schemas.microsoft.com/office/drawing/2014/main" id="{2327480A-7226-4D69-9422-E9FD34C72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1719263"/>
            <a:ext cx="1439863" cy="6746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  <p:bldP spid="58374" grpId="0" animBg="1"/>
      <p:bldP spid="58375" grpId="0" animBg="1"/>
      <p:bldP spid="5837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64C6073-82BA-4D52-89E5-EBEFF4AB07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7992888" cy="5904656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Фитоценоздардың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тік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құрылымы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3200" dirty="0"/>
          </a:p>
          <a:p>
            <a:pPr marL="45720" indent="0" algn="just">
              <a:buNone/>
            </a:pPr>
            <a:r>
              <a:rPr lang="ru-RU" sz="3200" dirty="0" err="1"/>
              <a:t>Фитоценоздардың</a:t>
            </a:r>
            <a:r>
              <a:rPr lang="ru-RU" sz="3200" dirty="0"/>
              <a:t> </a:t>
            </a:r>
            <a:r>
              <a:rPr lang="ru-RU" sz="3200" dirty="0" err="1"/>
              <a:t>тік</a:t>
            </a:r>
            <a:r>
              <a:rPr lang="ru-RU" sz="3200" dirty="0"/>
              <a:t> </a:t>
            </a:r>
            <a:r>
              <a:rPr lang="ru-RU" sz="3200" dirty="0" err="1"/>
              <a:t>құрылымы</a:t>
            </a:r>
            <a:r>
              <a:rPr lang="ru-RU" sz="3200" dirty="0"/>
              <a:t> </a:t>
            </a:r>
            <a:r>
              <a:rPr lang="ru-RU" sz="3200" dirty="0" err="1"/>
              <a:t>өсімдік</a:t>
            </a:r>
            <a:r>
              <a:rPr lang="ru-RU" sz="3200" dirty="0"/>
              <a:t> </a:t>
            </a:r>
            <a:r>
              <a:rPr lang="ru-RU" sz="3200" dirty="0" err="1"/>
              <a:t>мүшелері</a:t>
            </a:r>
            <a:r>
              <a:rPr lang="ru-RU" sz="3200" dirty="0"/>
              <a:t> </a:t>
            </a:r>
            <a:r>
              <a:rPr lang="ru-RU" sz="3200" dirty="0" err="1"/>
              <a:t>орналасқан</a:t>
            </a:r>
            <a:r>
              <a:rPr lang="ru-RU" sz="3200" dirty="0"/>
              <a:t> </a:t>
            </a:r>
            <a:r>
              <a:rPr lang="ru-RU" sz="3200" dirty="0" err="1"/>
              <a:t>ортаның</a:t>
            </a:r>
            <a:r>
              <a:rPr lang="ru-RU" sz="3200" dirty="0"/>
              <a:t> </a:t>
            </a:r>
            <a:r>
              <a:rPr lang="ru-RU" sz="3200" dirty="0" err="1"/>
              <a:t>көлемімен</a:t>
            </a:r>
            <a:r>
              <a:rPr lang="ru-RU" sz="3200" dirty="0"/>
              <a:t>, </a:t>
            </a:r>
            <a:r>
              <a:rPr lang="ru-RU" sz="3200" dirty="0" err="1"/>
              <a:t>олардың</a:t>
            </a:r>
            <a:r>
              <a:rPr lang="ru-RU" sz="3200" dirty="0"/>
              <a:t> </a:t>
            </a:r>
            <a:r>
              <a:rPr lang="ru-RU" sz="3200" dirty="0" err="1"/>
              <a:t>массасының</a:t>
            </a:r>
            <a:r>
              <a:rPr lang="ru-RU" sz="3200" dirty="0"/>
              <a:t> </a:t>
            </a:r>
            <a:r>
              <a:rPr lang="ru-RU" sz="3200" dirty="0" err="1"/>
              <a:t>қоршаған</a:t>
            </a:r>
            <a:r>
              <a:rPr lang="ru-RU" sz="3200" dirty="0"/>
              <a:t> </a:t>
            </a:r>
            <a:r>
              <a:rPr lang="ru-RU" sz="3200" dirty="0" err="1"/>
              <a:t>ортаның</a:t>
            </a:r>
            <a:r>
              <a:rPr lang="ru-RU" sz="3200" dirty="0"/>
              <a:t> </a:t>
            </a:r>
            <a:r>
              <a:rPr lang="ru-RU" sz="3200" dirty="0" err="1"/>
              <a:t>жеке</a:t>
            </a:r>
            <a:r>
              <a:rPr lang="ru-RU" sz="3200" dirty="0"/>
              <a:t> </a:t>
            </a:r>
            <a:r>
              <a:rPr lang="ru-RU" sz="3200" dirty="0" err="1"/>
              <a:t>горизонттарында</a:t>
            </a:r>
            <a:r>
              <a:rPr lang="ru-RU" sz="3200" dirty="0"/>
              <a:t> </a:t>
            </a:r>
            <a:r>
              <a:rPr lang="ru-RU" sz="3200" dirty="0" err="1"/>
              <a:t>орналасу</a:t>
            </a:r>
            <a:r>
              <a:rPr lang="ru-RU" sz="3200" dirty="0"/>
              <a:t> </a:t>
            </a:r>
            <a:r>
              <a:rPr lang="ru-RU" sz="3200" dirty="0" err="1"/>
              <a:t>ерекшеліктерімен</a:t>
            </a:r>
            <a:r>
              <a:rPr lang="ru-RU" sz="3200" dirty="0"/>
              <a:t>, </a:t>
            </a:r>
            <a:r>
              <a:rPr lang="ru-RU" sz="3200" dirty="0" err="1"/>
              <a:t>қоршаған</a:t>
            </a:r>
            <a:r>
              <a:rPr lang="ru-RU" sz="3200" dirty="0"/>
              <a:t> </a:t>
            </a:r>
            <a:r>
              <a:rPr lang="ru-RU" sz="3200" dirty="0" err="1"/>
              <a:t>ортамен</a:t>
            </a:r>
            <a:r>
              <a:rPr lang="ru-RU" sz="3200" dirty="0"/>
              <a:t> </a:t>
            </a:r>
            <a:r>
              <a:rPr lang="ru-RU" sz="3200" dirty="0" err="1"/>
              <a:t>жанасу</a:t>
            </a:r>
            <a:r>
              <a:rPr lang="ru-RU" sz="3200" dirty="0"/>
              <a:t> </a:t>
            </a:r>
            <a:r>
              <a:rPr lang="ru-RU" sz="3200" dirty="0" err="1"/>
              <a:t>бетімен</a:t>
            </a:r>
            <a:r>
              <a:rPr lang="ru-RU" sz="3200" dirty="0"/>
              <a:t> </a:t>
            </a:r>
            <a:r>
              <a:rPr lang="ru-RU" sz="3200" dirty="0" err="1"/>
              <a:t>сипатталады</a:t>
            </a:r>
            <a:r>
              <a:rPr lang="ru-RU" sz="3200" dirty="0"/>
              <a:t>.</a:t>
            </a:r>
          </a:p>
          <a:p>
            <a:pPr marL="45720" indent="0" algn="just">
              <a:buNone/>
            </a:pPr>
            <a:endParaRPr lang="ru-RU" sz="3200" dirty="0"/>
          </a:p>
          <a:p>
            <a:pPr marL="45720" indent="0">
              <a:buNone/>
            </a:pPr>
            <a:r>
              <a:rPr lang="ru-RU" sz="3200" dirty="0" err="1"/>
              <a:t>Тегіс</a:t>
            </a:r>
            <a:r>
              <a:rPr lang="ru-RU" sz="3200" dirty="0"/>
              <a:t> </a:t>
            </a:r>
            <a:r>
              <a:rPr lang="ru-RU" sz="3200" dirty="0" err="1"/>
              <a:t>ауысулармен</a:t>
            </a:r>
            <a:r>
              <a:rPr lang="ru-RU" sz="3200" dirty="0"/>
              <a:t> </a:t>
            </a:r>
            <a:r>
              <a:rPr lang="ru-RU" sz="3200" dirty="0" err="1"/>
              <a:t>байланысты</a:t>
            </a:r>
            <a:r>
              <a:rPr lang="ru-RU" sz="3200" dirty="0"/>
              <a:t> </a:t>
            </a:r>
            <a:r>
              <a:rPr lang="ru-RU" sz="3200" dirty="0" err="1"/>
              <a:t>екі</a:t>
            </a:r>
            <a:r>
              <a:rPr lang="ru-RU" sz="3200" dirty="0"/>
              <a:t> </a:t>
            </a:r>
            <a:r>
              <a:rPr lang="ru-RU" sz="3200" dirty="0" err="1"/>
              <a:t>полярлық</a:t>
            </a:r>
            <a:r>
              <a:rPr lang="ru-RU" sz="3200" dirty="0"/>
              <a:t> </a:t>
            </a:r>
            <a:r>
              <a:rPr lang="ru-RU" sz="3200" dirty="0" err="1"/>
              <a:t>нұсқа</a:t>
            </a:r>
            <a:r>
              <a:rPr lang="ru-RU" sz="3200" dirty="0"/>
              <a:t> </a:t>
            </a:r>
            <a:r>
              <a:rPr lang="ru-RU" sz="3200" dirty="0" err="1"/>
              <a:t>мүмкін</a:t>
            </a:r>
            <a:r>
              <a:rPr lang="ru-RU" sz="3200" dirty="0"/>
              <a:t>: </a:t>
            </a:r>
          </a:p>
          <a:p>
            <a:pPr marL="45720" indent="0">
              <a:buNone/>
            </a:pPr>
            <a:endParaRPr lang="ru-RU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/>
              <a:t> </a:t>
            </a:r>
            <a:r>
              <a:rPr lang="ru-RU" sz="3200" dirty="0" err="1"/>
              <a:t>деңгей</a:t>
            </a:r>
            <a:r>
              <a:rPr lang="ru-RU" sz="32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/>
              <a:t> </a:t>
            </a:r>
            <a:r>
              <a:rPr lang="ru-RU" sz="3200" dirty="0" err="1"/>
              <a:t>тік</a:t>
            </a:r>
            <a:r>
              <a:rPr lang="ru-RU" sz="3200" dirty="0"/>
              <a:t> континуум.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dirty="0"/>
          </a:p>
          <a:p>
            <a:pPr marL="45720" indent="0" algn="just">
              <a:buNone/>
            </a:pP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Өсімдік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континуумы </a:t>
            </a:r>
            <a:r>
              <a:rPr lang="ru-RU" sz="3200" dirty="0"/>
              <a:t>- </a:t>
            </a:r>
            <a:r>
              <a:rPr lang="ru-RU" sz="3200" dirty="0" err="1"/>
              <a:t>өсімдіктердің</a:t>
            </a:r>
            <a:r>
              <a:rPr lang="ru-RU" sz="3200" dirty="0"/>
              <a:t> </a:t>
            </a:r>
            <a:r>
              <a:rPr lang="ru-RU" sz="3200" dirty="0" err="1"/>
              <a:t>үздіксіз</a:t>
            </a:r>
            <a:r>
              <a:rPr lang="ru-RU" sz="3200" dirty="0"/>
              <a:t> </a:t>
            </a:r>
            <a:r>
              <a:rPr lang="ru-RU" sz="3200" dirty="0" err="1"/>
              <a:t>жабын</a:t>
            </a:r>
            <a:r>
              <a:rPr lang="ru-RU" sz="3200" dirty="0"/>
              <a:t> </a:t>
            </a:r>
            <a:r>
              <a:rPr lang="ru-RU" sz="3200" dirty="0" err="1"/>
              <a:t>түрінде</a:t>
            </a:r>
            <a:r>
              <a:rPr lang="ru-RU" sz="3200" dirty="0"/>
              <a:t> </a:t>
            </a:r>
            <a:r>
              <a:rPr lang="ru-RU" sz="3200" dirty="0" err="1"/>
              <a:t>өмір</a:t>
            </a:r>
            <a:r>
              <a:rPr lang="ru-RU" sz="3200" dirty="0"/>
              <a:t> </a:t>
            </a:r>
            <a:r>
              <a:rPr lang="ru-RU" sz="3200" dirty="0" err="1"/>
              <a:t>сүру</a:t>
            </a:r>
            <a:r>
              <a:rPr lang="ru-RU" sz="3200" dirty="0"/>
              <a:t> </a:t>
            </a:r>
            <a:r>
              <a:rPr lang="ru-RU" sz="3200" dirty="0" err="1"/>
              <a:t>қасиеті</a:t>
            </a:r>
            <a:r>
              <a:rPr lang="ru-RU" sz="3200" dirty="0"/>
              <a:t>. </a:t>
            </a:r>
            <a:r>
              <a:rPr lang="ru-RU" sz="3200" dirty="0" err="1"/>
              <a:t>Бұл</a:t>
            </a:r>
            <a:r>
              <a:rPr lang="ru-RU" sz="3200" dirty="0"/>
              <a:t> </a:t>
            </a:r>
            <a:r>
              <a:rPr lang="ru-RU" sz="3200" dirty="0" err="1"/>
              <a:t>қоршаған</a:t>
            </a:r>
            <a:r>
              <a:rPr lang="ru-RU" sz="3200" dirty="0"/>
              <a:t> орта </a:t>
            </a:r>
            <a:r>
              <a:rPr lang="ru-RU" sz="3200" dirty="0" err="1"/>
              <a:t>жағдайларының</a:t>
            </a:r>
            <a:r>
              <a:rPr lang="ru-RU" sz="3200" dirty="0"/>
              <a:t> </a:t>
            </a:r>
            <a:r>
              <a:rPr lang="ru-RU" sz="3200" dirty="0" err="1"/>
              <a:t>біртіндеп</a:t>
            </a:r>
            <a:r>
              <a:rPr lang="ru-RU" sz="3200" dirty="0"/>
              <a:t> </a:t>
            </a:r>
            <a:r>
              <a:rPr lang="ru-RU" sz="3200" dirty="0" err="1"/>
              <a:t>өзгеруімен</a:t>
            </a:r>
            <a:r>
              <a:rPr lang="ru-RU" sz="3200" dirty="0"/>
              <a:t> </a:t>
            </a:r>
            <a:r>
              <a:rPr lang="ru-RU" sz="3200" dirty="0" err="1"/>
              <a:t>өсімдіктер</a:t>
            </a:r>
            <a:r>
              <a:rPr lang="ru-RU" sz="3200" dirty="0"/>
              <a:t> </a:t>
            </a:r>
            <a:r>
              <a:rPr lang="ru-RU" sz="3200" dirty="0" err="1"/>
              <a:t>қауымдастықтарының</a:t>
            </a:r>
            <a:r>
              <a:rPr lang="ru-RU" sz="3200" dirty="0"/>
              <a:t> </a:t>
            </a:r>
            <a:r>
              <a:rPr lang="ru-RU" sz="3200" dirty="0" err="1"/>
              <a:t>бір-біріне</a:t>
            </a:r>
            <a:r>
              <a:rPr lang="ru-RU" sz="3200" dirty="0"/>
              <a:t> </a:t>
            </a:r>
            <a:r>
              <a:rPr lang="ru-RU" sz="3200" dirty="0" err="1"/>
              <a:t>біртіндеп</a:t>
            </a:r>
            <a:r>
              <a:rPr lang="ru-RU" sz="3200" dirty="0"/>
              <a:t> </a:t>
            </a:r>
            <a:r>
              <a:rPr lang="ru-RU" sz="3200" dirty="0" err="1"/>
              <a:t>ауысуында</a:t>
            </a:r>
            <a:r>
              <a:rPr lang="ru-RU" sz="3200" dirty="0"/>
              <a:t> </a:t>
            </a:r>
            <a:r>
              <a:rPr lang="ru-RU" sz="3200" dirty="0" err="1"/>
              <a:t>көрінеді</a:t>
            </a:r>
            <a:r>
              <a:rPr lang="ru-RU" sz="3200" dirty="0"/>
              <a:t>.</a:t>
            </a:r>
          </a:p>
          <a:p>
            <a:pPr marL="45720" indent="0">
              <a:buNone/>
            </a:pP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5005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>
            <a:extLst>
              <a:ext uri="{FF2B5EF4-FFF2-40B4-BE49-F238E27FC236}">
                <a16:creationId xmlns:a16="http://schemas.microsoft.com/office/drawing/2014/main" id="{FCAF7703-A792-4B5F-BC4D-CAF186B1A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60350"/>
            <a:ext cx="597693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Вертикальная </a:t>
            </a:r>
          </a:p>
          <a:p>
            <a:pPr algn="ctr"/>
            <a:r>
              <a:rPr lang="ru-RU" altLang="ru-RU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</a:t>
            </a:r>
          </a:p>
          <a:p>
            <a:pPr algn="ctr"/>
            <a:r>
              <a:rPr lang="ru-RU" altLang="ru-RU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фитоценоза</a:t>
            </a:r>
          </a:p>
        </p:txBody>
      </p:sp>
      <p:sp>
        <p:nvSpPr>
          <p:cNvPr id="60421" name="Line 5">
            <a:extLst>
              <a:ext uri="{FF2B5EF4-FFF2-40B4-BE49-F238E27FC236}">
                <a16:creationId xmlns:a16="http://schemas.microsoft.com/office/drawing/2014/main" id="{BD0D0B66-A551-43EE-811F-EA70C5C35F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2500" y="2276475"/>
            <a:ext cx="1150938" cy="1223963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2" name="Oval 6">
            <a:extLst>
              <a:ext uri="{FF2B5EF4-FFF2-40B4-BE49-F238E27FC236}">
                <a16:creationId xmlns:a16="http://schemas.microsoft.com/office/drawing/2014/main" id="{C9C55CF7-41E3-4549-B41B-FED336FBB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933825"/>
            <a:ext cx="3384550" cy="18716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600"/>
              <a:t>ярусность</a:t>
            </a:r>
          </a:p>
        </p:txBody>
      </p:sp>
      <p:sp>
        <p:nvSpPr>
          <p:cNvPr id="60423" name="Oval 7">
            <a:extLst>
              <a:ext uri="{FF2B5EF4-FFF2-40B4-BE49-F238E27FC236}">
                <a16:creationId xmlns:a16="http://schemas.microsoft.com/office/drawing/2014/main" id="{F9F2CDA5-3D66-417A-9BCF-BD628D0A3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789363"/>
            <a:ext cx="3384550" cy="19446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3600"/>
              <a:t>вертикальный</a:t>
            </a:r>
          </a:p>
          <a:p>
            <a:pPr algn="ctr"/>
            <a:r>
              <a:rPr lang="ru-RU" altLang="ru-RU" sz="3600"/>
              <a:t>континуум</a:t>
            </a:r>
          </a:p>
        </p:txBody>
      </p:sp>
      <p:sp>
        <p:nvSpPr>
          <p:cNvPr id="60424" name="Line 8">
            <a:extLst>
              <a:ext uri="{FF2B5EF4-FFF2-40B4-BE49-F238E27FC236}">
                <a16:creationId xmlns:a16="http://schemas.microsoft.com/office/drawing/2014/main" id="{C06C21B2-EB87-45C0-BF0F-625AE4F03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2276475"/>
            <a:ext cx="1081087" cy="1223963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 animBg="1"/>
      <p:bldP spid="60423" grpId="0" animBg="1"/>
      <p:bldP spid="60423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D73961-1AC9-41EB-B59E-FB1718F1BA24}"/>
              </a:ext>
            </a:extLst>
          </p:cNvPr>
          <p:cNvSpPr/>
          <p:nvPr/>
        </p:nvSpPr>
        <p:spPr>
          <a:xfrm>
            <a:off x="899592" y="476672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Деңгей</a:t>
            </a:r>
            <a:r>
              <a:rPr lang="ru-RU" sz="2000" dirty="0"/>
              <a:t> (</a:t>
            </a:r>
            <a:r>
              <a:rPr lang="ru-RU" sz="2000" dirty="0" err="1"/>
              <a:t>ярустык</a:t>
            </a:r>
            <a:r>
              <a:rPr lang="ru-RU" sz="2000" dirty="0"/>
              <a:t>) </a:t>
            </a:r>
            <a:r>
              <a:rPr lang="ru-RU" sz="2000" dirty="0" err="1"/>
              <a:t>туралы</a:t>
            </a:r>
            <a:r>
              <a:rPr lang="ru-RU" sz="2000" dirty="0"/>
              <a:t> </a:t>
            </a:r>
            <a:r>
              <a:rPr lang="ru-RU" sz="2000" dirty="0" err="1"/>
              <a:t>идеялар</a:t>
            </a:r>
            <a:r>
              <a:rPr lang="ru-RU" sz="2000" dirty="0"/>
              <a:t> </a:t>
            </a:r>
            <a:r>
              <a:rPr lang="en-US" sz="2000" dirty="0"/>
              <a:t>XIX </a:t>
            </a:r>
            <a:r>
              <a:rPr lang="ru-RU" sz="2000" dirty="0" err="1"/>
              <a:t>ғасырдың</a:t>
            </a:r>
            <a:r>
              <a:rPr lang="ru-RU" sz="2000" dirty="0"/>
              <a:t> </a:t>
            </a:r>
            <a:r>
              <a:rPr lang="ru-RU" sz="2000" dirty="0" err="1"/>
              <a:t>аяғы</a:t>
            </a:r>
            <a:r>
              <a:rPr lang="ru-RU" sz="2000" dirty="0"/>
              <a:t> мен ХХ </a:t>
            </a:r>
            <a:r>
              <a:rPr lang="ru-RU" sz="2000" dirty="0" err="1"/>
              <a:t>ғасырдың</a:t>
            </a:r>
            <a:r>
              <a:rPr lang="ru-RU" sz="2000" dirty="0"/>
              <a:t> </a:t>
            </a:r>
            <a:r>
              <a:rPr lang="ru-RU" sz="2000" dirty="0" err="1"/>
              <a:t>басында</a:t>
            </a:r>
            <a:r>
              <a:rPr lang="ru-RU" sz="2000" dirty="0"/>
              <a:t> </a:t>
            </a:r>
            <a:r>
              <a:rPr lang="ru-RU" sz="2000" dirty="0" err="1"/>
              <a:t>қоңыржай</a:t>
            </a:r>
            <a:r>
              <a:rPr lang="ru-RU" sz="2000" dirty="0"/>
              <a:t> </a:t>
            </a:r>
            <a:r>
              <a:rPr lang="ru-RU" sz="2000" dirty="0" err="1"/>
              <a:t>аймақтың</a:t>
            </a:r>
            <a:r>
              <a:rPr lang="ru-RU" sz="2000" dirty="0"/>
              <a:t> </a:t>
            </a:r>
            <a:r>
              <a:rPr lang="ru-RU" sz="2000" dirty="0" err="1"/>
              <a:t>бореалды</a:t>
            </a:r>
            <a:r>
              <a:rPr lang="ru-RU" sz="2000" dirty="0"/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dirty="0" err="1"/>
              <a:t>жапырақты</a:t>
            </a:r>
            <a:r>
              <a:rPr lang="ru-RU" sz="2000" dirty="0"/>
              <a:t> </a:t>
            </a:r>
            <a:r>
              <a:rPr lang="ru-RU" sz="2000" dirty="0" err="1"/>
              <a:t>ормандарын</a:t>
            </a:r>
            <a:r>
              <a:rPr lang="ru-RU" sz="2000" dirty="0"/>
              <a:t> </a:t>
            </a:r>
            <a:r>
              <a:rPr lang="ru-RU" sz="2000" dirty="0" err="1"/>
              <a:t>зерттеген</a:t>
            </a:r>
            <a:r>
              <a:rPr lang="ru-RU" sz="2000" dirty="0"/>
              <a:t> </a:t>
            </a:r>
            <a:r>
              <a:rPr lang="ru-RU" sz="2000" dirty="0" err="1"/>
              <a:t>фитоценологтардың</a:t>
            </a:r>
            <a:r>
              <a:rPr lang="ru-RU" sz="2000" dirty="0"/>
              <a:t> </a:t>
            </a:r>
            <a:r>
              <a:rPr lang="ru-RU" sz="2000" dirty="0" err="1"/>
              <a:t>еңбектерінде</a:t>
            </a:r>
            <a:r>
              <a:rPr lang="ru-RU" sz="2000" dirty="0"/>
              <a:t> </a:t>
            </a:r>
            <a:r>
              <a:rPr lang="ru-RU" sz="2000" dirty="0" err="1"/>
              <a:t>қалыптасты</a:t>
            </a:r>
            <a:r>
              <a:rPr lang="ru-RU" sz="2000" dirty="0"/>
              <a:t>. </a:t>
            </a:r>
            <a:r>
              <a:rPr lang="ru-RU" sz="2000" dirty="0" err="1"/>
              <a:t>Сонымен</a:t>
            </a:r>
            <a:r>
              <a:rPr lang="ru-RU" sz="2000" dirty="0"/>
              <a:t>, </a:t>
            </a:r>
            <a:r>
              <a:rPr lang="ru-RU" sz="2000" dirty="0" err="1"/>
              <a:t>алғаш</a:t>
            </a:r>
            <a:r>
              <a:rPr lang="ru-RU" sz="2000" dirty="0"/>
              <a:t> </a:t>
            </a:r>
            <a:r>
              <a:rPr lang="ru-RU" sz="2000" dirty="0" err="1"/>
              <a:t>рет</a:t>
            </a:r>
            <a:r>
              <a:rPr lang="ru-RU" sz="2000" dirty="0"/>
              <a:t> 1863 </a:t>
            </a:r>
            <a:r>
              <a:rPr lang="ru-RU" sz="2000" dirty="0" err="1"/>
              <a:t>жылы</a:t>
            </a:r>
            <a:r>
              <a:rPr lang="ru-RU" sz="2000" dirty="0"/>
              <a:t> </a:t>
            </a:r>
            <a:r>
              <a:rPr lang="ru-RU" sz="2000" dirty="0" err="1"/>
              <a:t>австриялық</a:t>
            </a:r>
            <a:r>
              <a:rPr lang="ru-RU" sz="2000" dirty="0"/>
              <a:t> </a:t>
            </a:r>
            <a:r>
              <a:rPr lang="ru-RU" sz="2000" dirty="0" err="1"/>
              <a:t>ғалым</a:t>
            </a:r>
            <a:r>
              <a:rPr lang="ru-RU" sz="2000" dirty="0"/>
              <a:t> </a:t>
            </a:r>
            <a:r>
              <a:rPr lang="ru-RU" sz="2000" b="1" dirty="0" err="1"/>
              <a:t>А.Кернер</a:t>
            </a:r>
            <a:r>
              <a:rPr lang="ru-RU" sz="2000" b="1" dirty="0"/>
              <a:t> </a:t>
            </a:r>
            <a:r>
              <a:rPr lang="ru-RU" sz="2000" dirty="0" err="1"/>
              <a:t>сипаттаған</a:t>
            </a:r>
            <a:r>
              <a:rPr lang="ru-RU" sz="2000" dirty="0"/>
              <a:t>. </a:t>
            </a:r>
            <a:r>
              <a:rPr lang="ru-RU" sz="2000" dirty="0" err="1"/>
              <a:t>Шырша</a:t>
            </a:r>
            <a:r>
              <a:rPr lang="ru-RU" sz="2000" dirty="0"/>
              <a:t> </a:t>
            </a:r>
            <a:r>
              <a:rPr lang="ru-RU" sz="2000" dirty="0" err="1"/>
              <a:t>орманында</a:t>
            </a:r>
            <a:r>
              <a:rPr lang="ru-RU" sz="2000" dirty="0"/>
              <a:t> </a:t>
            </a:r>
            <a:r>
              <a:rPr lang="ru-RU" sz="2000" dirty="0" err="1"/>
              <a:t>ол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ағаш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қабатын</a:t>
            </a:r>
            <a:r>
              <a:rPr lang="ru-RU" sz="2000" dirty="0"/>
              <a:t>,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папоротникті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мүк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/>
              <a:t>қабатын</a:t>
            </a:r>
            <a:r>
              <a:rPr lang="ru-RU" sz="2000" dirty="0"/>
              <a:t> </a:t>
            </a:r>
            <a:r>
              <a:rPr lang="ru-RU" sz="2000" dirty="0" err="1"/>
              <a:t>анықтады</a:t>
            </a:r>
            <a:r>
              <a:rPr lang="ru-RU" sz="2000" dirty="0"/>
              <a:t>. </a:t>
            </a:r>
            <a:r>
              <a:rPr lang="ru-RU" sz="2000" dirty="0" err="1"/>
              <a:t>Содан</a:t>
            </a:r>
            <a:r>
              <a:rPr lang="ru-RU" sz="2000" dirty="0"/>
              <a:t> </a:t>
            </a:r>
            <a:r>
              <a:rPr lang="ru-RU" sz="2000" dirty="0" err="1"/>
              <a:t>кейін</a:t>
            </a:r>
            <a:r>
              <a:rPr lang="ru-RU" sz="2000" dirty="0"/>
              <a:t> швед </a:t>
            </a:r>
            <a:r>
              <a:rPr lang="ru-RU" sz="2000" dirty="0" err="1"/>
              <a:t>ғалымы</a:t>
            </a:r>
            <a:r>
              <a:rPr lang="ru-RU" sz="2000" dirty="0"/>
              <a:t> Р. </a:t>
            </a:r>
            <a:r>
              <a:rPr lang="ru-RU" sz="2000" dirty="0" err="1"/>
              <a:t>Гульт</a:t>
            </a:r>
            <a:r>
              <a:rPr lang="ru-RU" sz="2000" dirty="0"/>
              <a:t> </a:t>
            </a:r>
            <a:r>
              <a:rPr lang="ru-RU" sz="2000" dirty="0" err="1"/>
              <a:t>Финляндияның</a:t>
            </a:r>
            <a:r>
              <a:rPr lang="ru-RU" sz="2000" dirty="0"/>
              <a:t> </a:t>
            </a:r>
            <a:r>
              <a:rPr lang="ru-RU" sz="2000" dirty="0" err="1"/>
              <a:t>солтүстігіндегі</a:t>
            </a:r>
            <a:r>
              <a:rPr lang="ru-RU" sz="2000" dirty="0"/>
              <a:t> </a:t>
            </a:r>
            <a:r>
              <a:rPr lang="ru-RU" sz="2000" dirty="0" err="1"/>
              <a:t>ормандарда</a:t>
            </a:r>
            <a:r>
              <a:rPr lang="ru-RU" sz="2000" dirty="0"/>
              <a:t> 7 </a:t>
            </a:r>
            <a:r>
              <a:rPr lang="ru-RU" sz="2000" dirty="0" err="1"/>
              <a:t>қабатты</a:t>
            </a:r>
            <a:r>
              <a:rPr lang="ru-RU" sz="2000" dirty="0"/>
              <a:t> </a:t>
            </a:r>
            <a:r>
              <a:rPr lang="ru-RU" sz="2000" dirty="0" err="1"/>
              <a:t>анықтады</a:t>
            </a:r>
            <a:r>
              <a:rPr lang="ru-RU" sz="2000" dirty="0"/>
              <a:t>:</a:t>
            </a:r>
          </a:p>
          <a:p>
            <a:pPr algn="just"/>
            <a:endParaRPr lang="ru-RU" sz="2000" dirty="0"/>
          </a:p>
          <a:p>
            <a:pPr marL="502920" indent="-457200">
              <a:buAutoNum type="arabicPeriod"/>
            </a:pPr>
            <a:r>
              <a:rPr lang="ru-RU" sz="2000" dirty="0" err="1"/>
              <a:t>жоғарғы</a:t>
            </a:r>
            <a:r>
              <a:rPr lang="ru-RU" sz="2000" dirty="0"/>
              <a:t> </a:t>
            </a:r>
            <a:r>
              <a:rPr lang="ru-RU" sz="2000" dirty="0" err="1"/>
              <a:t>ағаш</a:t>
            </a:r>
            <a:r>
              <a:rPr lang="ru-RU" sz="2000" dirty="0"/>
              <a:t> </a:t>
            </a:r>
            <a:r>
              <a:rPr lang="ru-RU" sz="2000" dirty="0" err="1"/>
              <a:t>қабаты</a:t>
            </a:r>
            <a:r>
              <a:rPr lang="ru-RU" sz="2000" dirty="0"/>
              <a:t>; </a:t>
            </a:r>
          </a:p>
          <a:p>
            <a:pPr marL="502920" indent="-457200">
              <a:buAutoNum type="arabicPeriod"/>
            </a:pPr>
            <a:r>
              <a:rPr lang="ru-RU" sz="2000" dirty="0" err="1"/>
              <a:t>төменгі</a:t>
            </a:r>
            <a:r>
              <a:rPr lang="ru-RU" sz="2000" dirty="0"/>
              <a:t> </a:t>
            </a:r>
            <a:r>
              <a:rPr lang="ru-RU" sz="2000" dirty="0" err="1"/>
              <a:t>ағаш</a:t>
            </a:r>
            <a:r>
              <a:rPr lang="ru-RU" sz="2000" dirty="0"/>
              <a:t> </a:t>
            </a:r>
            <a:r>
              <a:rPr lang="ru-RU" sz="2000" dirty="0" err="1"/>
              <a:t>қабаты</a:t>
            </a:r>
            <a:r>
              <a:rPr lang="ru-RU" sz="2000" dirty="0"/>
              <a:t>; </a:t>
            </a:r>
          </a:p>
          <a:p>
            <a:pPr marL="502920" indent="-457200">
              <a:buAutoNum type="arabicPeriod"/>
            </a:pPr>
            <a:r>
              <a:rPr lang="ru-RU" sz="2000" dirty="0"/>
              <a:t>подлесок; </a:t>
            </a:r>
          </a:p>
          <a:p>
            <a:pPr marL="502920" indent="-457200">
              <a:buAutoNum type="arabicPeriod"/>
            </a:pPr>
            <a:r>
              <a:rPr lang="ru-RU" sz="2000" dirty="0" err="1"/>
              <a:t>жоғарғы</a:t>
            </a:r>
            <a:r>
              <a:rPr lang="ru-RU" sz="2000" dirty="0"/>
              <a:t> </a:t>
            </a:r>
            <a:r>
              <a:rPr lang="ru-RU" sz="2000" dirty="0" err="1"/>
              <a:t>шөп</a:t>
            </a:r>
            <a:r>
              <a:rPr lang="ru-RU" sz="2000" dirty="0"/>
              <a:t> </a:t>
            </a:r>
            <a:r>
              <a:rPr lang="ru-RU" sz="2000" dirty="0" err="1"/>
              <a:t>қабаты</a:t>
            </a:r>
            <a:r>
              <a:rPr lang="ru-RU" sz="2000" dirty="0"/>
              <a:t>; </a:t>
            </a:r>
          </a:p>
          <a:p>
            <a:pPr marL="502920" indent="-457200">
              <a:buAutoNum type="arabicPeriod"/>
            </a:pPr>
            <a:r>
              <a:rPr lang="ru-RU" sz="2000" dirty="0" err="1"/>
              <a:t>орташа</a:t>
            </a:r>
            <a:r>
              <a:rPr lang="ru-RU" sz="2000" dirty="0"/>
              <a:t> </a:t>
            </a:r>
            <a:r>
              <a:rPr lang="ru-RU" sz="2000" dirty="0" err="1"/>
              <a:t>шөп</a:t>
            </a:r>
            <a:r>
              <a:rPr lang="ru-RU" sz="2000" dirty="0"/>
              <a:t> </a:t>
            </a:r>
            <a:r>
              <a:rPr lang="ru-RU" sz="2000" dirty="0" err="1"/>
              <a:t>деңгейі</a:t>
            </a:r>
            <a:r>
              <a:rPr lang="ru-RU" sz="2000" dirty="0"/>
              <a:t>;</a:t>
            </a:r>
          </a:p>
          <a:p>
            <a:pPr marL="502920" indent="-457200">
              <a:buAutoNum type="arabicPeriod"/>
            </a:pPr>
            <a:r>
              <a:rPr lang="ru-RU" sz="2000" dirty="0" err="1"/>
              <a:t>төменгі</a:t>
            </a:r>
            <a:r>
              <a:rPr lang="ru-RU" sz="2000" dirty="0"/>
              <a:t> </a:t>
            </a:r>
            <a:r>
              <a:rPr lang="ru-RU" sz="2000" dirty="0" err="1"/>
              <a:t>шөп</a:t>
            </a:r>
            <a:r>
              <a:rPr lang="ru-RU" sz="2000" dirty="0"/>
              <a:t> </a:t>
            </a:r>
            <a:r>
              <a:rPr lang="ru-RU" sz="2000" dirty="0" err="1"/>
              <a:t>қабаты</a:t>
            </a:r>
            <a:r>
              <a:rPr lang="ru-RU" sz="2000" dirty="0"/>
              <a:t>; </a:t>
            </a:r>
          </a:p>
          <a:p>
            <a:pPr marL="502920" indent="-457200">
              <a:buAutoNum type="arabicPeriod"/>
            </a:pPr>
            <a:r>
              <a:rPr lang="ru-RU" sz="2000" dirty="0"/>
              <a:t>жер </a:t>
            </a:r>
            <a:r>
              <a:rPr lang="ru-RU" sz="2000" dirty="0" err="1"/>
              <a:t>үсті</a:t>
            </a:r>
            <a:r>
              <a:rPr lang="ru-RU" sz="2000" dirty="0"/>
              <a:t> </a:t>
            </a:r>
            <a:r>
              <a:rPr lang="ru-RU" sz="2000" dirty="0" err="1"/>
              <a:t>деңгейі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60414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8" name="Picture 10" descr="j0293828">
            <a:extLst>
              <a:ext uri="{FF2B5EF4-FFF2-40B4-BE49-F238E27FC236}">
                <a16:creationId xmlns:a16="http://schemas.microsoft.com/office/drawing/2014/main" id="{6C77E03E-05D5-4262-998C-46B8FE73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08050"/>
            <a:ext cx="1744662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06" name="plant">
            <a:extLst>
              <a:ext uri="{FF2B5EF4-FFF2-40B4-BE49-F238E27FC236}">
                <a16:creationId xmlns:a16="http://schemas.microsoft.com/office/drawing/2014/main" id="{E5716362-71D8-4648-AE7C-DADA3506E01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0" y="4959350"/>
            <a:ext cx="946150" cy="1214438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grpSp>
        <p:nvGrpSpPr>
          <p:cNvPr id="89170" name="Group 82">
            <a:extLst>
              <a:ext uri="{FF2B5EF4-FFF2-40B4-BE49-F238E27FC236}">
                <a16:creationId xmlns:a16="http://schemas.microsoft.com/office/drawing/2014/main" id="{14DE0097-7FF0-44DD-AA02-68994D6CA96B}"/>
              </a:ext>
            </a:extLst>
          </p:cNvPr>
          <p:cNvGrpSpPr>
            <a:grpSpLocks/>
          </p:cNvGrpSpPr>
          <p:nvPr/>
        </p:nvGrpSpPr>
        <p:grpSpPr bwMode="auto">
          <a:xfrm>
            <a:off x="569842" y="908050"/>
            <a:ext cx="6435725" cy="5376863"/>
            <a:chOff x="158" y="700"/>
            <a:chExt cx="4508" cy="3387"/>
          </a:xfrm>
        </p:grpSpPr>
        <p:sp>
          <p:nvSpPr>
            <p:cNvPr id="89092" name="Tree">
              <a:extLst>
                <a:ext uri="{FF2B5EF4-FFF2-40B4-BE49-F238E27FC236}">
                  <a16:creationId xmlns:a16="http://schemas.microsoft.com/office/drawing/2014/main" id="{7C573578-C930-4FE2-AA1C-7FFD115E225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3" y="1224"/>
              <a:ext cx="620" cy="2750"/>
            </a:xfrm>
            <a:custGeom>
              <a:avLst/>
              <a:gdLst>
                <a:gd name="G0" fmla="+- 0 0 0"/>
                <a:gd name="G1" fmla="*/ 14979 1 3"/>
                <a:gd name="G2" fmla="*/ 14979 2 3"/>
                <a:gd name="G3" fmla="+- 14979 0 0"/>
                <a:gd name="T0" fmla="*/ 10800 w 21600"/>
                <a:gd name="T1" fmla="*/ 0 h 21600"/>
                <a:gd name="T2" fmla="*/ 6171 w 21600"/>
                <a:gd name="T3" fmla="*/ 4993 h 21600"/>
                <a:gd name="T4" fmla="*/ 3086 w 21600"/>
                <a:gd name="T5" fmla="*/ 9986 h 21600"/>
                <a:gd name="T6" fmla="*/ 0 w 21600"/>
                <a:gd name="T7" fmla="*/ 14979 h 21600"/>
                <a:gd name="T8" fmla="*/ 15429 w 21600"/>
                <a:gd name="T9" fmla="*/ 4993 h 21600"/>
                <a:gd name="T10" fmla="*/ 18514 w 21600"/>
                <a:gd name="T11" fmla="*/ 9986 h 21600"/>
                <a:gd name="T12" fmla="*/ 21600 w 21600"/>
                <a:gd name="T13" fmla="*/ 14979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4979"/>
                  </a:moveTo>
                  <a:lnTo>
                    <a:pt x="9257" y="1497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4979"/>
                  </a:lnTo>
                  <a:lnTo>
                    <a:pt x="21600" y="14979"/>
                  </a:lnTo>
                  <a:lnTo>
                    <a:pt x="12343" y="9986"/>
                  </a:lnTo>
                  <a:lnTo>
                    <a:pt x="18514" y="9986"/>
                  </a:lnTo>
                  <a:lnTo>
                    <a:pt x="12343" y="4993"/>
                  </a:lnTo>
                  <a:lnTo>
                    <a:pt x="15429" y="4993"/>
                  </a:lnTo>
                  <a:lnTo>
                    <a:pt x="10800" y="0"/>
                  </a:lnTo>
                  <a:lnTo>
                    <a:pt x="6171" y="4993"/>
                  </a:lnTo>
                  <a:lnTo>
                    <a:pt x="9257" y="4993"/>
                  </a:lnTo>
                  <a:lnTo>
                    <a:pt x="3086" y="9986"/>
                  </a:lnTo>
                  <a:lnTo>
                    <a:pt x="9257" y="99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</a:pPr>
              <a:endParaRPr lang="ru-RU" altLang="ru-RU" sz="32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9093" name="Tree">
              <a:extLst>
                <a:ext uri="{FF2B5EF4-FFF2-40B4-BE49-F238E27FC236}">
                  <a16:creationId xmlns:a16="http://schemas.microsoft.com/office/drawing/2014/main" id="{9CDF9882-D177-467F-ACD7-CD1E9E3B10F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292" y="700"/>
              <a:ext cx="620" cy="3274"/>
            </a:xfrm>
            <a:custGeom>
              <a:avLst/>
              <a:gdLst>
                <a:gd name="G0" fmla="+- 0 0 0"/>
                <a:gd name="G1" fmla="*/ 14979 1 3"/>
                <a:gd name="G2" fmla="*/ 14979 2 3"/>
                <a:gd name="G3" fmla="+- 14979 0 0"/>
                <a:gd name="T0" fmla="*/ 10800 w 21600"/>
                <a:gd name="T1" fmla="*/ 0 h 21600"/>
                <a:gd name="T2" fmla="*/ 6171 w 21600"/>
                <a:gd name="T3" fmla="*/ 4993 h 21600"/>
                <a:gd name="T4" fmla="*/ 3086 w 21600"/>
                <a:gd name="T5" fmla="*/ 9986 h 21600"/>
                <a:gd name="T6" fmla="*/ 0 w 21600"/>
                <a:gd name="T7" fmla="*/ 14979 h 21600"/>
                <a:gd name="T8" fmla="*/ 15429 w 21600"/>
                <a:gd name="T9" fmla="*/ 4993 h 21600"/>
                <a:gd name="T10" fmla="*/ 18514 w 21600"/>
                <a:gd name="T11" fmla="*/ 9986 h 21600"/>
                <a:gd name="T12" fmla="*/ 21600 w 21600"/>
                <a:gd name="T13" fmla="*/ 14979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4979"/>
                  </a:moveTo>
                  <a:lnTo>
                    <a:pt x="9257" y="1497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4979"/>
                  </a:lnTo>
                  <a:lnTo>
                    <a:pt x="21600" y="14979"/>
                  </a:lnTo>
                  <a:lnTo>
                    <a:pt x="12343" y="9986"/>
                  </a:lnTo>
                  <a:lnTo>
                    <a:pt x="18514" y="9986"/>
                  </a:lnTo>
                  <a:lnTo>
                    <a:pt x="12343" y="4993"/>
                  </a:lnTo>
                  <a:lnTo>
                    <a:pt x="15429" y="4993"/>
                  </a:lnTo>
                  <a:lnTo>
                    <a:pt x="10800" y="0"/>
                  </a:lnTo>
                  <a:lnTo>
                    <a:pt x="6171" y="4993"/>
                  </a:lnTo>
                  <a:lnTo>
                    <a:pt x="9257" y="4993"/>
                  </a:lnTo>
                  <a:lnTo>
                    <a:pt x="3086" y="9986"/>
                  </a:lnTo>
                  <a:lnTo>
                    <a:pt x="9257" y="99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89094" name="Tree">
              <a:extLst>
                <a:ext uri="{FF2B5EF4-FFF2-40B4-BE49-F238E27FC236}">
                  <a16:creationId xmlns:a16="http://schemas.microsoft.com/office/drawing/2014/main" id="{F2FE743F-C7CC-4778-B1BF-47057E80D0F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058" y="884"/>
              <a:ext cx="620" cy="3090"/>
            </a:xfrm>
            <a:custGeom>
              <a:avLst/>
              <a:gdLst>
                <a:gd name="G0" fmla="+- 0 0 0"/>
                <a:gd name="G1" fmla="*/ 14979 1 3"/>
                <a:gd name="G2" fmla="*/ 14979 2 3"/>
                <a:gd name="G3" fmla="+- 14979 0 0"/>
                <a:gd name="T0" fmla="*/ 10800 w 21600"/>
                <a:gd name="T1" fmla="*/ 0 h 21600"/>
                <a:gd name="T2" fmla="*/ 6171 w 21600"/>
                <a:gd name="T3" fmla="*/ 4993 h 21600"/>
                <a:gd name="T4" fmla="*/ 3086 w 21600"/>
                <a:gd name="T5" fmla="*/ 9986 h 21600"/>
                <a:gd name="T6" fmla="*/ 0 w 21600"/>
                <a:gd name="T7" fmla="*/ 14979 h 21600"/>
                <a:gd name="T8" fmla="*/ 15429 w 21600"/>
                <a:gd name="T9" fmla="*/ 4993 h 21600"/>
                <a:gd name="T10" fmla="*/ 18514 w 21600"/>
                <a:gd name="T11" fmla="*/ 9986 h 21600"/>
                <a:gd name="T12" fmla="*/ 21600 w 21600"/>
                <a:gd name="T13" fmla="*/ 14979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4979"/>
                  </a:moveTo>
                  <a:lnTo>
                    <a:pt x="9257" y="1497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4979"/>
                  </a:lnTo>
                  <a:lnTo>
                    <a:pt x="21600" y="14979"/>
                  </a:lnTo>
                  <a:lnTo>
                    <a:pt x="12343" y="9986"/>
                  </a:lnTo>
                  <a:lnTo>
                    <a:pt x="18514" y="9986"/>
                  </a:lnTo>
                  <a:lnTo>
                    <a:pt x="12343" y="4993"/>
                  </a:lnTo>
                  <a:lnTo>
                    <a:pt x="15429" y="4993"/>
                  </a:lnTo>
                  <a:lnTo>
                    <a:pt x="10800" y="0"/>
                  </a:lnTo>
                  <a:lnTo>
                    <a:pt x="6171" y="4993"/>
                  </a:lnTo>
                  <a:lnTo>
                    <a:pt x="9257" y="4993"/>
                  </a:lnTo>
                  <a:lnTo>
                    <a:pt x="3086" y="9986"/>
                  </a:lnTo>
                  <a:lnTo>
                    <a:pt x="9257" y="99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89095" name="Tree">
              <a:extLst>
                <a:ext uri="{FF2B5EF4-FFF2-40B4-BE49-F238E27FC236}">
                  <a16:creationId xmlns:a16="http://schemas.microsoft.com/office/drawing/2014/main" id="{2330A580-2FFE-4531-A83E-A4F29C14666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880" y="771"/>
              <a:ext cx="620" cy="3147"/>
            </a:xfrm>
            <a:custGeom>
              <a:avLst/>
              <a:gdLst>
                <a:gd name="G0" fmla="+- 0 0 0"/>
                <a:gd name="G1" fmla="*/ 14979 1 3"/>
                <a:gd name="G2" fmla="*/ 14979 2 3"/>
                <a:gd name="G3" fmla="+- 14979 0 0"/>
                <a:gd name="T0" fmla="*/ 10800 w 21600"/>
                <a:gd name="T1" fmla="*/ 0 h 21600"/>
                <a:gd name="T2" fmla="*/ 6171 w 21600"/>
                <a:gd name="T3" fmla="*/ 4993 h 21600"/>
                <a:gd name="T4" fmla="*/ 3086 w 21600"/>
                <a:gd name="T5" fmla="*/ 9986 h 21600"/>
                <a:gd name="T6" fmla="*/ 0 w 21600"/>
                <a:gd name="T7" fmla="*/ 14979 h 21600"/>
                <a:gd name="T8" fmla="*/ 15429 w 21600"/>
                <a:gd name="T9" fmla="*/ 4993 h 21600"/>
                <a:gd name="T10" fmla="*/ 18514 w 21600"/>
                <a:gd name="T11" fmla="*/ 9986 h 21600"/>
                <a:gd name="T12" fmla="*/ 21600 w 21600"/>
                <a:gd name="T13" fmla="*/ 14979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4979"/>
                  </a:moveTo>
                  <a:lnTo>
                    <a:pt x="9257" y="1497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4979"/>
                  </a:lnTo>
                  <a:lnTo>
                    <a:pt x="21600" y="14979"/>
                  </a:lnTo>
                  <a:lnTo>
                    <a:pt x="12343" y="9986"/>
                  </a:lnTo>
                  <a:lnTo>
                    <a:pt x="18514" y="9986"/>
                  </a:lnTo>
                  <a:lnTo>
                    <a:pt x="12343" y="4993"/>
                  </a:lnTo>
                  <a:lnTo>
                    <a:pt x="15429" y="4993"/>
                  </a:lnTo>
                  <a:lnTo>
                    <a:pt x="10800" y="0"/>
                  </a:lnTo>
                  <a:lnTo>
                    <a:pt x="6171" y="4993"/>
                  </a:lnTo>
                  <a:lnTo>
                    <a:pt x="9257" y="4993"/>
                  </a:lnTo>
                  <a:lnTo>
                    <a:pt x="3086" y="9986"/>
                  </a:lnTo>
                  <a:lnTo>
                    <a:pt x="9257" y="99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89096" name="Tree">
              <a:extLst>
                <a:ext uri="{FF2B5EF4-FFF2-40B4-BE49-F238E27FC236}">
                  <a16:creationId xmlns:a16="http://schemas.microsoft.com/office/drawing/2014/main" id="{17FFA98E-9482-48DE-BF27-0E5A94F5EF2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702" y="884"/>
              <a:ext cx="620" cy="3090"/>
            </a:xfrm>
            <a:custGeom>
              <a:avLst/>
              <a:gdLst>
                <a:gd name="G0" fmla="+- 0 0 0"/>
                <a:gd name="G1" fmla="*/ 14979 1 3"/>
                <a:gd name="G2" fmla="*/ 14979 2 3"/>
                <a:gd name="G3" fmla="+- 14979 0 0"/>
                <a:gd name="T0" fmla="*/ 10800 w 21600"/>
                <a:gd name="T1" fmla="*/ 0 h 21600"/>
                <a:gd name="T2" fmla="*/ 6171 w 21600"/>
                <a:gd name="T3" fmla="*/ 4993 h 21600"/>
                <a:gd name="T4" fmla="*/ 3086 w 21600"/>
                <a:gd name="T5" fmla="*/ 9986 h 21600"/>
                <a:gd name="T6" fmla="*/ 0 w 21600"/>
                <a:gd name="T7" fmla="*/ 14979 h 21600"/>
                <a:gd name="T8" fmla="*/ 15429 w 21600"/>
                <a:gd name="T9" fmla="*/ 4993 h 21600"/>
                <a:gd name="T10" fmla="*/ 18514 w 21600"/>
                <a:gd name="T11" fmla="*/ 9986 h 21600"/>
                <a:gd name="T12" fmla="*/ 21600 w 21600"/>
                <a:gd name="T13" fmla="*/ 14979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61 w 21600"/>
                <a:gd name="T22" fmla="*/ 22454 h 21600"/>
                <a:gd name="T23" fmla="*/ 21069 w 21600"/>
                <a:gd name="T24" fmla="*/ 28282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14979"/>
                  </a:moveTo>
                  <a:lnTo>
                    <a:pt x="9257" y="1497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14979"/>
                  </a:lnTo>
                  <a:lnTo>
                    <a:pt x="21600" y="14979"/>
                  </a:lnTo>
                  <a:lnTo>
                    <a:pt x="12343" y="9986"/>
                  </a:lnTo>
                  <a:lnTo>
                    <a:pt x="18514" y="9986"/>
                  </a:lnTo>
                  <a:lnTo>
                    <a:pt x="12343" y="4993"/>
                  </a:lnTo>
                  <a:lnTo>
                    <a:pt x="15429" y="4993"/>
                  </a:lnTo>
                  <a:lnTo>
                    <a:pt x="10800" y="0"/>
                  </a:lnTo>
                  <a:lnTo>
                    <a:pt x="6171" y="4993"/>
                  </a:lnTo>
                  <a:lnTo>
                    <a:pt x="9257" y="4993"/>
                  </a:lnTo>
                  <a:lnTo>
                    <a:pt x="3086" y="9986"/>
                  </a:lnTo>
                  <a:lnTo>
                    <a:pt x="9257" y="998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89099" name="plant">
              <a:extLst>
                <a:ext uri="{FF2B5EF4-FFF2-40B4-BE49-F238E27FC236}">
                  <a16:creationId xmlns:a16="http://schemas.microsoft.com/office/drawing/2014/main" id="{149A4B66-6913-4EF0-B038-9749131AFAB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40" y="3209"/>
              <a:ext cx="596" cy="76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0" name="plant">
              <a:extLst>
                <a:ext uri="{FF2B5EF4-FFF2-40B4-BE49-F238E27FC236}">
                  <a16:creationId xmlns:a16="http://schemas.microsoft.com/office/drawing/2014/main" id="{9B9BE8C6-2FF8-4670-ADE0-343E0322ACB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491" y="3181"/>
              <a:ext cx="596" cy="76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1" name="plant">
              <a:extLst>
                <a:ext uri="{FF2B5EF4-FFF2-40B4-BE49-F238E27FC236}">
                  <a16:creationId xmlns:a16="http://schemas.microsoft.com/office/drawing/2014/main" id="{1763A521-B472-45B7-B079-C6588B032A0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284" y="3209"/>
              <a:ext cx="596" cy="76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2" name="plant">
              <a:extLst>
                <a:ext uri="{FF2B5EF4-FFF2-40B4-BE49-F238E27FC236}">
                  <a16:creationId xmlns:a16="http://schemas.microsoft.com/office/drawing/2014/main" id="{11813365-954C-4B2B-8418-842E8A0BBC6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63" y="3181"/>
              <a:ext cx="596" cy="76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3" name="plant">
              <a:extLst>
                <a:ext uri="{FF2B5EF4-FFF2-40B4-BE49-F238E27FC236}">
                  <a16:creationId xmlns:a16="http://schemas.microsoft.com/office/drawing/2014/main" id="{FB54EA26-4DB8-4AEA-B2D1-712F9FD2A91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901" y="3181"/>
              <a:ext cx="596" cy="76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7" name="plant">
              <a:extLst>
                <a:ext uri="{FF2B5EF4-FFF2-40B4-BE49-F238E27FC236}">
                  <a16:creationId xmlns:a16="http://schemas.microsoft.com/office/drawing/2014/main" id="{BEC4C230-924F-417C-855B-88795479369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553" y="3691"/>
              <a:ext cx="113" cy="25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8" name="plant">
              <a:extLst>
                <a:ext uri="{FF2B5EF4-FFF2-40B4-BE49-F238E27FC236}">
                  <a16:creationId xmlns:a16="http://schemas.microsoft.com/office/drawing/2014/main" id="{15836CF9-51F7-4A58-8DE8-5F6B0809197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468" y="3691"/>
              <a:ext cx="113" cy="25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09" name="plant">
              <a:extLst>
                <a:ext uri="{FF2B5EF4-FFF2-40B4-BE49-F238E27FC236}">
                  <a16:creationId xmlns:a16="http://schemas.microsoft.com/office/drawing/2014/main" id="{C9965290-5CBD-4688-B6CA-5ACD9277922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383" y="3691"/>
              <a:ext cx="113" cy="25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0" name="plant">
              <a:extLst>
                <a:ext uri="{FF2B5EF4-FFF2-40B4-BE49-F238E27FC236}">
                  <a16:creationId xmlns:a16="http://schemas.microsoft.com/office/drawing/2014/main" id="{BD32CC52-206F-4284-A74E-8A2F66CBB61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269" y="3662"/>
              <a:ext cx="226" cy="31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1" name="plant">
              <a:extLst>
                <a:ext uri="{FF2B5EF4-FFF2-40B4-BE49-F238E27FC236}">
                  <a16:creationId xmlns:a16="http://schemas.microsoft.com/office/drawing/2014/main" id="{AB5AB487-939C-482B-927D-8BDDCF39C5B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156" y="3691"/>
              <a:ext cx="226" cy="31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2" name="plant">
              <a:extLst>
                <a:ext uri="{FF2B5EF4-FFF2-40B4-BE49-F238E27FC236}">
                  <a16:creationId xmlns:a16="http://schemas.microsoft.com/office/drawing/2014/main" id="{C006B133-2ED1-44F1-AEA1-F10A0DC9B77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042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3" name="plant">
              <a:extLst>
                <a:ext uri="{FF2B5EF4-FFF2-40B4-BE49-F238E27FC236}">
                  <a16:creationId xmlns:a16="http://schemas.microsoft.com/office/drawing/2014/main" id="{1E39CD17-296C-4C1D-BFF0-0A7B5533286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929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4" name="plant">
              <a:extLst>
                <a:ext uri="{FF2B5EF4-FFF2-40B4-BE49-F238E27FC236}">
                  <a16:creationId xmlns:a16="http://schemas.microsoft.com/office/drawing/2014/main" id="{B016352F-36BE-4691-8C43-60817F5EB44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844" y="3719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5" name="plant">
              <a:extLst>
                <a:ext uri="{FF2B5EF4-FFF2-40B4-BE49-F238E27FC236}">
                  <a16:creationId xmlns:a16="http://schemas.microsoft.com/office/drawing/2014/main" id="{2CBD0BC5-1292-47E3-92CB-3C4708DDAC5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844" y="3719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6" name="plant">
              <a:extLst>
                <a:ext uri="{FF2B5EF4-FFF2-40B4-BE49-F238E27FC236}">
                  <a16:creationId xmlns:a16="http://schemas.microsoft.com/office/drawing/2014/main" id="{666193E1-C303-4B00-93DA-B0E94BFB12B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759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7" name="plant">
              <a:extLst>
                <a:ext uri="{FF2B5EF4-FFF2-40B4-BE49-F238E27FC236}">
                  <a16:creationId xmlns:a16="http://schemas.microsoft.com/office/drawing/2014/main" id="{1D96046D-301A-44E3-A148-4B4D89366AB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702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8" name="plant">
              <a:extLst>
                <a:ext uri="{FF2B5EF4-FFF2-40B4-BE49-F238E27FC236}">
                  <a16:creationId xmlns:a16="http://schemas.microsoft.com/office/drawing/2014/main" id="{866EB42E-C25A-4B28-9D9C-6914AD7F25A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17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19" name="plant">
              <a:extLst>
                <a:ext uri="{FF2B5EF4-FFF2-40B4-BE49-F238E27FC236}">
                  <a16:creationId xmlns:a16="http://schemas.microsoft.com/office/drawing/2014/main" id="{576AD357-6C09-4975-97A3-0F35522A11F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560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0" name="plant">
              <a:extLst>
                <a:ext uri="{FF2B5EF4-FFF2-40B4-BE49-F238E27FC236}">
                  <a16:creationId xmlns:a16="http://schemas.microsoft.com/office/drawing/2014/main" id="{D5211E4B-D66B-4F90-86BB-66D9965CA9D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504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1" name="plant">
              <a:extLst>
                <a:ext uri="{FF2B5EF4-FFF2-40B4-BE49-F238E27FC236}">
                  <a16:creationId xmlns:a16="http://schemas.microsoft.com/office/drawing/2014/main" id="{B21C568D-8ABF-45DD-9653-3DB188E645C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475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2" name="plant">
              <a:extLst>
                <a:ext uri="{FF2B5EF4-FFF2-40B4-BE49-F238E27FC236}">
                  <a16:creationId xmlns:a16="http://schemas.microsoft.com/office/drawing/2014/main" id="{0E043564-9C2B-4C4C-9490-CD244916E6C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390" y="3719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3" name="plant">
              <a:extLst>
                <a:ext uri="{FF2B5EF4-FFF2-40B4-BE49-F238E27FC236}">
                  <a16:creationId xmlns:a16="http://schemas.microsoft.com/office/drawing/2014/main" id="{AFF82962-B9C1-4323-9059-D02DD51D9C9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334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4" name="plant">
              <a:extLst>
                <a:ext uri="{FF2B5EF4-FFF2-40B4-BE49-F238E27FC236}">
                  <a16:creationId xmlns:a16="http://schemas.microsoft.com/office/drawing/2014/main" id="{CBD85356-FCFC-407F-8CC1-672C6BCF36E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49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5" name="plant">
              <a:extLst>
                <a:ext uri="{FF2B5EF4-FFF2-40B4-BE49-F238E27FC236}">
                  <a16:creationId xmlns:a16="http://schemas.microsoft.com/office/drawing/2014/main" id="{451DF636-4BC5-48D1-B292-D8FA1FB1527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20" y="3748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6" name="plant">
              <a:extLst>
                <a:ext uri="{FF2B5EF4-FFF2-40B4-BE49-F238E27FC236}">
                  <a16:creationId xmlns:a16="http://schemas.microsoft.com/office/drawing/2014/main" id="{C0F511CF-D519-47D2-B64B-C676D7B357B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35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7" name="plant">
              <a:extLst>
                <a:ext uri="{FF2B5EF4-FFF2-40B4-BE49-F238E27FC236}">
                  <a16:creationId xmlns:a16="http://schemas.microsoft.com/office/drawing/2014/main" id="{177B6219-800D-4C74-BD53-F05C8C74FDD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022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8" name="plant">
              <a:extLst>
                <a:ext uri="{FF2B5EF4-FFF2-40B4-BE49-F238E27FC236}">
                  <a16:creationId xmlns:a16="http://schemas.microsoft.com/office/drawing/2014/main" id="{C8930418-E3BF-41F7-B6FC-9AA018B7A19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880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29" name="plant">
              <a:extLst>
                <a:ext uri="{FF2B5EF4-FFF2-40B4-BE49-F238E27FC236}">
                  <a16:creationId xmlns:a16="http://schemas.microsoft.com/office/drawing/2014/main" id="{42A35CAC-B6A6-4304-B42E-81EEACFE61A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795" y="3748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0" name="plant">
              <a:extLst>
                <a:ext uri="{FF2B5EF4-FFF2-40B4-BE49-F238E27FC236}">
                  <a16:creationId xmlns:a16="http://schemas.microsoft.com/office/drawing/2014/main" id="{45C1F4B1-2507-48E6-9BF8-7E9F24C8304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710" y="3748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1" name="plant">
              <a:extLst>
                <a:ext uri="{FF2B5EF4-FFF2-40B4-BE49-F238E27FC236}">
                  <a16:creationId xmlns:a16="http://schemas.microsoft.com/office/drawing/2014/main" id="{17B70221-307D-439F-9B36-7DB813FCFE2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97" y="3748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2" name="plant">
              <a:extLst>
                <a:ext uri="{FF2B5EF4-FFF2-40B4-BE49-F238E27FC236}">
                  <a16:creationId xmlns:a16="http://schemas.microsoft.com/office/drawing/2014/main" id="{1BCF8785-B1EC-4865-89C5-2639CD3338C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40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3" name="plant">
              <a:extLst>
                <a:ext uri="{FF2B5EF4-FFF2-40B4-BE49-F238E27FC236}">
                  <a16:creationId xmlns:a16="http://schemas.microsoft.com/office/drawing/2014/main" id="{E5D51E35-11B2-49C3-9239-B0B1EFDD8BE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55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4" name="plant">
              <a:extLst>
                <a:ext uri="{FF2B5EF4-FFF2-40B4-BE49-F238E27FC236}">
                  <a16:creationId xmlns:a16="http://schemas.microsoft.com/office/drawing/2014/main" id="{22A0D9D2-ECAA-4561-9FCB-882BA710F6B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341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5" name="plant">
              <a:extLst>
                <a:ext uri="{FF2B5EF4-FFF2-40B4-BE49-F238E27FC236}">
                  <a16:creationId xmlns:a16="http://schemas.microsoft.com/office/drawing/2014/main" id="{5360983F-EF08-4661-A2ED-A1D78F88DE2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256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6" name="plant">
              <a:extLst>
                <a:ext uri="{FF2B5EF4-FFF2-40B4-BE49-F238E27FC236}">
                  <a16:creationId xmlns:a16="http://schemas.microsoft.com/office/drawing/2014/main" id="{A5457D91-B60C-44E3-83E9-4C7EEB7FA48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200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7" name="plant">
              <a:extLst>
                <a:ext uri="{FF2B5EF4-FFF2-40B4-BE49-F238E27FC236}">
                  <a16:creationId xmlns:a16="http://schemas.microsoft.com/office/drawing/2014/main" id="{FD65B000-6C1E-439D-AEA8-DC80DB98491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115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8" name="plant">
              <a:extLst>
                <a:ext uri="{FF2B5EF4-FFF2-40B4-BE49-F238E27FC236}">
                  <a16:creationId xmlns:a16="http://schemas.microsoft.com/office/drawing/2014/main" id="{1ADB00E7-1DA7-48EA-AC47-A6072542676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030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39" name="plant">
              <a:extLst>
                <a:ext uri="{FF2B5EF4-FFF2-40B4-BE49-F238E27FC236}">
                  <a16:creationId xmlns:a16="http://schemas.microsoft.com/office/drawing/2014/main" id="{391204D9-EC09-4615-B902-8BB9928514C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973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0" name="plant">
              <a:extLst>
                <a:ext uri="{FF2B5EF4-FFF2-40B4-BE49-F238E27FC236}">
                  <a16:creationId xmlns:a16="http://schemas.microsoft.com/office/drawing/2014/main" id="{74C00F39-3C45-4E69-A5A8-0DEE9DBB333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973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1" name="plant">
              <a:extLst>
                <a:ext uri="{FF2B5EF4-FFF2-40B4-BE49-F238E27FC236}">
                  <a16:creationId xmlns:a16="http://schemas.microsoft.com/office/drawing/2014/main" id="{C194675C-E934-4527-97BE-83F195DABFD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944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2" name="plant">
              <a:extLst>
                <a:ext uri="{FF2B5EF4-FFF2-40B4-BE49-F238E27FC236}">
                  <a16:creationId xmlns:a16="http://schemas.microsoft.com/office/drawing/2014/main" id="{63BE1055-E96B-45C7-96F1-08A4036436A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888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3" name="plant">
              <a:extLst>
                <a:ext uri="{FF2B5EF4-FFF2-40B4-BE49-F238E27FC236}">
                  <a16:creationId xmlns:a16="http://schemas.microsoft.com/office/drawing/2014/main" id="{7BCC1D67-FE76-4CBA-B434-988D2F8033B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803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4" name="plant">
              <a:extLst>
                <a:ext uri="{FF2B5EF4-FFF2-40B4-BE49-F238E27FC236}">
                  <a16:creationId xmlns:a16="http://schemas.microsoft.com/office/drawing/2014/main" id="{D28CF188-E755-4356-A0D2-E53EA7B7590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746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5" name="plant">
              <a:extLst>
                <a:ext uri="{FF2B5EF4-FFF2-40B4-BE49-F238E27FC236}">
                  <a16:creationId xmlns:a16="http://schemas.microsoft.com/office/drawing/2014/main" id="{500BEBC4-C5C4-4663-919B-9484F5194D6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61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6" name="plant">
              <a:extLst>
                <a:ext uri="{FF2B5EF4-FFF2-40B4-BE49-F238E27FC236}">
                  <a16:creationId xmlns:a16="http://schemas.microsoft.com/office/drawing/2014/main" id="{7513118A-8388-4BC2-9F0B-AFC7A2494B5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04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7" name="plant">
              <a:extLst>
                <a:ext uri="{FF2B5EF4-FFF2-40B4-BE49-F238E27FC236}">
                  <a16:creationId xmlns:a16="http://schemas.microsoft.com/office/drawing/2014/main" id="{9AFA2EF0-F903-4403-B383-C1B05315EDD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519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8" name="plant">
              <a:extLst>
                <a:ext uri="{FF2B5EF4-FFF2-40B4-BE49-F238E27FC236}">
                  <a16:creationId xmlns:a16="http://schemas.microsoft.com/office/drawing/2014/main" id="{B32FE94F-80C9-4D55-88DE-046127F9D3C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463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49" name="plant">
              <a:extLst>
                <a:ext uri="{FF2B5EF4-FFF2-40B4-BE49-F238E27FC236}">
                  <a16:creationId xmlns:a16="http://schemas.microsoft.com/office/drawing/2014/main" id="{91C735B3-B8DC-47F5-9D3F-1D043228A24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406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0" name="plant">
              <a:extLst>
                <a:ext uri="{FF2B5EF4-FFF2-40B4-BE49-F238E27FC236}">
                  <a16:creationId xmlns:a16="http://schemas.microsoft.com/office/drawing/2014/main" id="{74831496-2C03-4A2A-AD59-D48A3416C15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49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1" name="plant">
              <a:extLst>
                <a:ext uri="{FF2B5EF4-FFF2-40B4-BE49-F238E27FC236}">
                  <a16:creationId xmlns:a16="http://schemas.microsoft.com/office/drawing/2014/main" id="{9223880F-C2CF-4373-A59F-ACEE2F5B66D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292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2" name="plant">
              <a:extLst>
                <a:ext uri="{FF2B5EF4-FFF2-40B4-BE49-F238E27FC236}">
                  <a16:creationId xmlns:a16="http://schemas.microsoft.com/office/drawing/2014/main" id="{6F2364F8-E364-4A42-9F9F-494F722C741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236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3" name="plant">
              <a:extLst>
                <a:ext uri="{FF2B5EF4-FFF2-40B4-BE49-F238E27FC236}">
                  <a16:creationId xmlns:a16="http://schemas.microsoft.com/office/drawing/2014/main" id="{EAFF2AA5-2929-4A9A-896F-C857C9C1262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179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4" name="plant">
              <a:extLst>
                <a:ext uri="{FF2B5EF4-FFF2-40B4-BE49-F238E27FC236}">
                  <a16:creationId xmlns:a16="http://schemas.microsoft.com/office/drawing/2014/main" id="{8EB41A31-1B82-41C0-9723-7837C017CE4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094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5" name="plant">
              <a:extLst>
                <a:ext uri="{FF2B5EF4-FFF2-40B4-BE49-F238E27FC236}">
                  <a16:creationId xmlns:a16="http://schemas.microsoft.com/office/drawing/2014/main" id="{CF9A9AA9-DF3A-41AD-AB47-3EC472B9A56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037" y="3776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6" name="plant">
              <a:extLst>
                <a:ext uri="{FF2B5EF4-FFF2-40B4-BE49-F238E27FC236}">
                  <a16:creationId xmlns:a16="http://schemas.microsoft.com/office/drawing/2014/main" id="{45AE414F-5F75-4378-970F-2CD14E13470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952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7" name="plant">
              <a:extLst>
                <a:ext uri="{FF2B5EF4-FFF2-40B4-BE49-F238E27FC236}">
                  <a16:creationId xmlns:a16="http://schemas.microsoft.com/office/drawing/2014/main" id="{45C01E7E-4632-4501-B4DD-E4E4FB47874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896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8" name="plant">
              <a:extLst>
                <a:ext uri="{FF2B5EF4-FFF2-40B4-BE49-F238E27FC236}">
                  <a16:creationId xmlns:a16="http://schemas.microsoft.com/office/drawing/2014/main" id="{903B9E3B-A9CA-45FB-935B-5CAFC2B1010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810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59" name="plant">
              <a:extLst>
                <a:ext uri="{FF2B5EF4-FFF2-40B4-BE49-F238E27FC236}">
                  <a16:creationId xmlns:a16="http://schemas.microsoft.com/office/drawing/2014/main" id="{ED15E194-6941-4596-874A-B1E5E855F1B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54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0" name="plant">
              <a:extLst>
                <a:ext uri="{FF2B5EF4-FFF2-40B4-BE49-F238E27FC236}">
                  <a16:creationId xmlns:a16="http://schemas.microsoft.com/office/drawing/2014/main" id="{1858B20D-CB65-44D8-8A1E-E45FC05F89C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97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1" name="plant">
              <a:extLst>
                <a:ext uri="{FF2B5EF4-FFF2-40B4-BE49-F238E27FC236}">
                  <a16:creationId xmlns:a16="http://schemas.microsoft.com/office/drawing/2014/main" id="{7F3F459D-0A0E-49CA-BBF3-AA1A9BEFD89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40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2" name="plant">
              <a:extLst>
                <a:ext uri="{FF2B5EF4-FFF2-40B4-BE49-F238E27FC236}">
                  <a16:creationId xmlns:a16="http://schemas.microsoft.com/office/drawing/2014/main" id="{1083977E-054B-42B1-A687-16808908906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84" y="3804"/>
              <a:ext cx="114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3" name="plant">
              <a:extLst>
                <a:ext uri="{FF2B5EF4-FFF2-40B4-BE49-F238E27FC236}">
                  <a16:creationId xmlns:a16="http://schemas.microsoft.com/office/drawing/2014/main" id="{682ED65E-1D4F-4EF6-A0F2-45527B50635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99" y="3804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4" name="plant">
              <a:extLst>
                <a:ext uri="{FF2B5EF4-FFF2-40B4-BE49-F238E27FC236}">
                  <a16:creationId xmlns:a16="http://schemas.microsoft.com/office/drawing/2014/main" id="{21ECCAD3-6474-4DC1-BBA1-CD12AB86801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14" y="3804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5" name="plant">
              <a:extLst>
                <a:ext uri="{FF2B5EF4-FFF2-40B4-BE49-F238E27FC236}">
                  <a16:creationId xmlns:a16="http://schemas.microsoft.com/office/drawing/2014/main" id="{5AA12585-F17E-488A-9D35-BD5D6BF8E24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57" y="3776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6" name="plant">
              <a:extLst>
                <a:ext uri="{FF2B5EF4-FFF2-40B4-BE49-F238E27FC236}">
                  <a16:creationId xmlns:a16="http://schemas.microsoft.com/office/drawing/2014/main" id="{50962AD9-9832-4497-B130-1C58CD0D3BA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00" y="3804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7" name="plant">
              <a:extLst>
                <a:ext uri="{FF2B5EF4-FFF2-40B4-BE49-F238E27FC236}">
                  <a16:creationId xmlns:a16="http://schemas.microsoft.com/office/drawing/2014/main" id="{F66DB2D1-C978-4820-944D-5D20554490B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3" y="3804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9168" name="plant">
              <a:extLst>
                <a:ext uri="{FF2B5EF4-FFF2-40B4-BE49-F238E27FC236}">
                  <a16:creationId xmlns:a16="http://schemas.microsoft.com/office/drawing/2014/main" id="{B3BC1D1C-A705-4169-AB17-042B05DF6EB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58" y="3804"/>
              <a:ext cx="170" cy="283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100 w 21600"/>
                <a:gd name="T17" fmla="*/ 10092 h 21600"/>
                <a:gd name="T18" fmla="*/ 14545 w 21600"/>
                <a:gd name="T19" fmla="*/ 135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9169" name="plant">
            <a:extLst>
              <a:ext uri="{FF2B5EF4-FFF2-40B4-BE49-F238E27FC236}">
                <a16:creationId xmlns:a16="http://schemas.microsoft.com/office/drawing/2014/main" id="{D01AB963-4C2E-4B7F-B57B-F5FC4E00F1B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0" y="6038850"/>
            <a:ext cx="269875" cy="449263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9173" name="Text Box 85">
            <a:extLst>
              <a:ext uri="{FF2B5EF4-FFF2-40B4-BE49-F238E27FC236}">
                <a16:creationId xmlns:a16="http://schemas.microsoft.com/office/drawing/2014/main" id="{337EB1AF-55DD-44DD-9E30-2517D027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3017838"/>
            <a:ext cx="2024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dirty="0"/>
              <a:t>древесный </a:t>
            </a:r>
          </a:p>
          <a:p>
            <a:r>
              <a:rPr lang="ru-RU" altLang="ru-RU" sz="2400" b="1" dirty="0"/>
              <a:t>ярус</a:t>
            </a:r>
          </a:p>
        </p:txBody>
      </p:sp>
      <p:sp>
        <p:nvSpPr>
          <p:cNvPr id="89175" name="Text Box 87">
            <a:extLst>
              <a:ext uri="{FF2B5EF4-FFF2-40B4-BE49-F238E27FC236}">
                <a16:creationId xmlns:a16="http://schemas.microsoft.com/office/drawing/2014/main" id="{F692D3AF-82BD-4AC7-B99B-A0182B510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778375"/>
            <a:ext cx="2197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 err="1"/>
              <a:t>папоротни</a:t>
            </a:r>
            <a:r>
              <a:rPr lang="ru-RU" altLang="ru-RU" sz="2400" b="1" dirty="0"/>
              <a:t>-</a:t>
            </a:r>
          </a:p>
          <a:p>
            <a:r>
              <a:rPr lang="ru-RU" altLang="ru-RU" sz="2400" b="1" dirty="0" err="1"/>
              <a:t>ковый</a:t>
            </a:r>
            <a:r>
              <a:rPr lang="ru-RU" altLang="ru-RU" sz="2400" b="1" dirty="0"/>
              <a:t> ярус</a:t>
            </a:r>
          </a:p>
        </p:txBody>
      </p:sp>
      <p:sp>
        <p:nvSpPr>
          <p:cNvPr id="89176" name="Text Box 88">
            <a:extLst>
              <a:ext uri="{FF2B5EF4-FFF2-40B4-BE49-F238E27FC236}">
                <a16:creationId xmlns:a16="http://schemas.microsoft.com/office/drawing/2014/main" id="{85F254E1-8ECA-4D56-946B-24C77E7F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5768975"/>
            <a:ext cx="1638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dirty="0"/>
              <a:t>моховой </a:t>
            </a:r>
          </a:p>
          <a:p>
            <a:r>
              <a:rPr lang="ru-RU" altLang="ru-RU" sz="2400" b="1" dirty="0"/>
              <a:t>ярус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6887BC-179C-438C-B542-8E0FF3EA9FD9}"/>
              </a:ext>
            </a:extLst>
          </p:cNvPr>
          <p:cNvSpPr/>
          <p:nvPr/>
        </p:nvSpPr>
        <p:spPr>
          <a:xfrm>
            <a:off x="2608368" y="225549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err="1"/>
              <a:t>Ярусность</a:t>
            </a:r>
            <a:r>
              <a:rPr lang="ru-RU" altLang="ru-RU" dirty="0"/>
              <a:t> (А. Кернер, 1863 г.)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73" grpId="0"/>
      <p:bldP spid="89175" grpId="0"/>
      <p:bldP spid="8917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.ppt-online.org/files/slide/f/FjnHBhvCUSXutkYoNLb2013yexZw6J98dmIWgK/slide-30.jpg">
            <a:extLst>
              <a:ext uri="{FF2B5EF4-FFF2-40B4-BE49-F238E27FC236}">
                <a16:creationId xmlns:a16="http://schemas.microsoft.com/office/drawing/2014/main" id="{06292FEC-763E-48B1-A6E9-1B168B2F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70485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753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yslide.ru/documents_3/97e1119b314c7769896dee86336af7b8/img13.jpg">
            <a:extLst>
              <a:ext uri="{FF2B5EF4-FFF2-40B4-BE49-F238E27FC236}">
                <a16:creationId xmlns:a16="http://schemas.microsoft.com/office/drawing/2014/main" id="{9552C495-8BD6-4F00-97CF-FE1F24CFC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0" t="12201" r="2751"/>
          <a:stretch/>
        </p:blipFill>
        <p:spPr bwMode="auto">
          <a:xfrm>
            <a:off x="1979712" y="259538"/>
            <a:ext cx="5112568" cy="614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624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D06E4A0-15DC-4167-BD37-0A9688193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9B7EEDA-D6BD-40F5-BFF3-48058AE03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2361"/>
            <a:ext cx="0" cy="2000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47610" tIns="-63480" rIns="-9522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A444D27-DEC3-447A-AB71-0C690027F937}"/>
              </a:ext>
            </a:extLst>
          </p:cNvPr>
          <p:cNvSpPr/>
          <p:nvPr/>
        </p:nvSpPr>
        <p:spPr>
          <a:xfrm>
            <a:off x="395536" y="404664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Өсімдік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жамылғысында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басым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бағынышты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ярустык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ерекшеленеді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Басым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әдетте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жоғарғы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позицияны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олар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үлкен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көлемді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қоршаған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ортаны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қатты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өзгертеді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барлық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төменгі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деңгейлерге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Бірақ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сонымен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төменгі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басым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болатын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кездер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мысалы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батпақтағы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сфагна</a:t>
            </a:r>
            <a:r>
              <a:rPr lang="ru-RU" alt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мүктерінің</a:t>
            </a:r>
            <a:r>
              <a:rPr lang="ru-RU" altLang="ru-RU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бірақ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үстінде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батпақты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бұталардың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орналасқан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Әрине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бағынышты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үстемдікке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Мысалы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шөптер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ормандардағы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топырақты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байытады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ағаштарға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қолайлы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Өсімдік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жамылғысында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деңгейлердің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инкумбациясы</a:t>
            </a:r>
            <a:r>
              <a:rPr lang="ru-RU" alt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аталатын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құбылыс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байқалды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деңгейлерді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қолдану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жабынды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қиындатудан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Бұған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мысал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ретінде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орманды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-тундра </a:t>
            </a:r>
            <a:r>
              <a:rPr lang="ru-RU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қауымдастықтары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жатады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онда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солтүстіктен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оңтүстікке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қарай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мүк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қауымдастықтары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біртіндеп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екі-үш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деңгейлі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қауымдастықтарға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айналады-алдымен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бұталар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содан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ағаштар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орманның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жоғарғы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шекарасындағы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таулы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жерлерде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байқауға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құбылысқа</a:t>
            </a:r>
            <a:r>
              <a:rPr lang="ru-RU" dirty="0"/>
              <a:t> </a:t>
            </a:r>
            <a:r>
              <a:rPr lang="ru-RU" dirty="0" err="1"/>
              <a:t>қарама-қарсы</a:t>
            </a:r>
            <a:r>
              <a:rPr lang="ru-RU" dirty="0"/>
              <a:t>, </a:t>
            </a:r>
            <a:r>
              <a:rPr lang="ru-RU" dirty="0" err="1"/>
              <a:t>жеке</a:t>
            </a:r>
            <a:r>
              <a:rPr lang="ru-RU" dirty="0"/>
              <a:t> </a:t>
            </a:r>
            <a:r>
              <a:rPr lang="ru-RU" dirty="0" err="1"/>
              <a:t>деңгейлердің</a:t>
            </a:r>
            <a:r>
              <a:rPr lang="ru-RU" dirty="0"/>
              <a:t> </a:t>
            </a:r>
            <a:r>
              <a:rPr lang="ru-RU" dirty="0" err="1"/>
              <a:t>жоғалуы</a:t>
            </a:r>
            <a:r>
              <a:rPr lang="ru-RU" dirty="0"/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декумбация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аталады</a:t>
            </a:r>
            <a:r>
              <a:rPr lang="ru-RU" dirty="0"/>
              <a:t>.</a:t>
            </a:r>
            <a:endParaRPr lang="ru-RU" alt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58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Болото — Википедия">
            <a:extLst>
              <a:ext uri="{FF2B5EF4-FFF2-40B4-BE49-F238E27FC236}">
                <a16:creationId xmlns:a16="http://schemas.microsoft.com/office/drawing/2014/main" id="{57444F5E-424D-4D10-A390-EF740525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4" y="476672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7AF3BF-C4CA-43A7-A30F-76786BC4C448}"/>
              </a:ext>
            </a:extLst>
          </p:cNvPr>
          <p:cNvSpPr/>
          <p:nvPr/>
        </p:nvSpPr>
        <p:spPr>
          <a:xfrm>
            <a:off x="755576" y="5576795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200" b="1" dirty="0">
                <a:solidFill>
                  <a:srgbClr val="000000"/>
                </a:solidFill>
                <a:latin typeface="Arial" panose="020B0604020202020204" pitchFamily="34" charset="0"/>
              </a:rPr>
              <a:t>Батпақтар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92737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395536" y="836712"/>
            <a:ext cx="8352928" cy="56886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kk-KZ" b="1" dirty="0">
                <a:solidFill>
                  <a:srgbClr val="FF0000"/>
                </a:solidFill>
              </a:rPr>
              <a:t>І кезең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u="sng" dirty="0"/>
              <a:t>Дайындық кезеңі, </a:t>
            </a:r>
            <a:r>
              <a:rPr lang="kk-KZ" dirty="0"/>
              <a:t>ол XVI ғасырдан ХІХ ғасырға дейін созылды. Бұл кезеңде негізінен ботаникалық-географиялық зерттеу жұмыстары жүргізлді. Геоботаниканың тек жеке элементтері қарастырылды. </a:t>
            </a:r>
            <a:r>
              <a:rPr lang="kk-KZ" dirty="0">
                <a:solidFill>
                  <a:schemeClr val="accent3">
                    <a:lumMod val="50000"/>
                  </a:schemeClr>
                </a:solidFill>
              </a:rPr>
              <a:t>Өкілдері.</a:t>
            </a:r>
            <a:r>
              <a:rPr lang="kk-KZ" dirty="0"/>
              <a:t> К. Гесснер, Ж. П. де Турнефор, К. Линней, Д. Рей, Ш. Ф. Бриссо-Мирабель және т.б.</a:t>
            </a:r>
          </a:p>
          <a:p>
            <a:pPr algn="ctr">
              <a:buNone/>
            </a:pPr>
            <a:r>
              <a:rPr lang="kk-KZ" b="1" dirty="0">
                <a:solidFill>
                  <a:srgbClr val="FF0000"/>
                </a:solidFill>
              </a:rPr>
              <a:t>ІІ кезең</a:t>
            </a:r>
            <a:endParaRPr lang="ru-RU" b="1" dirty="0">
              <a:solidFill>
                <a:srgbClr val="FF0000"/>
              </a:solidFill>
            </a:endParaRP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u="sng" dirty="0"/>
              <a:t>Ғылым негізінің қалыптасуы</a:t>
            </a:r>
            <a:r>
              <a:rPr lang="kk-KZ" b="1" dirty="0"/>
              <a:t>, </a:t>
            </a:r>
            <a:r>
              <a:rPr lang="kk-KZ" dirty="0"/>
              <a:t>ХІХ ғысыр. Оның бастауы </a:t>
            </a:r>
            <a:r>
              <a:rPr lang="kk-KZ" b="1" i="1" dirty="0">
                <a:solidFill>
                  <a:schemeClr val="accent3">
                    <a:lumMod val="50000"/>
                  </a:schemeClr>
                </a:solidFill>
              </a:rPr>
              <a:t>өсімдік қауымдастығы жөніндегі</a:t>
            </a:r>
            <a:r>
              <a:rPr lang="kk-KZ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k-KZ" dirty="0"/>
              <a:t>алғашқы идеяның пайда болуымен байланысты.Геоботаника терминінің қалыптасуы. </a:t>
            </a:r>
            <a:r>
              <a:rPr lang="kk-KZ" dirty="0">
                <a:solidFill>
                  <a:schemeClr val="accent3">
                    <a:lumMod val="50000"/>
                  </a:schemeClr>
                </a:solidFill>
              </a:rPr>
              <a:t>Өкілдері:</a:t>
            </a:r>
            <a:r>
              <a:rPr lang="kk-KZ" dirty="0"/>
              <a:t> </a:t>
            </a:r>
            <a:r>
              <a:rPr lang="ru-RU" dirty="0"/>
              <a:t>К. Л. </a:t>
            </a:r>
            <a:r>
              <a:rPr lang="ru-RU" dirty="0" err="1"/>
              <a:t>Вильденов</a:t>
            </a:r>
            <a:r>
              <a:rPr lang="ru-RU" dirty="0"/>
              <a:t> и А. Гумбольдт</a:t>
            </a:r>
            <a:r>
              <a:rPr lang="kk-KZ" dirty="0"/>
              <a:t>, </a:t>
            </a:r>
            <a:r>
              <a:rPr lang="ru-RU" dirty="0"/>
              <a:t>Ж. Турман</a:t>
            </a:r>
            <a:r>
              <a:rPr lang="kk-KZ" dirty="0"/>
              <a:t>,</a:t>
            </a:r>
            <a:r>
              <a:rPr lang="ru-RU" dirty="0"/>
              <a:t> О. </a:t>
            </a:r>
            <a:r>
              <a:rPr lang="ru-RU" dirty="0" err="1"/>
              <a:t>Декандоль</a:t>
            </a:r>
            <a:r>
              <a:rPr lang="kk-KZ" dirty="0"/>
              <a:t>, </a:t>
            </a:r>
            <a:r>
              <a:rPr lang="ru-RU" dirty="0"/>
              <a:t>Р. </a:t>
            </a:r>
            <a:r>
              <a:rPr lang="ru-RU" dirty="0" err="1"/>
              <a:t>Хульта</a:t>
            </a:r>
            <a:r>
              <a:rPr lang="kk-KZ" dirty="0"/>
              <a:t>, </a:t>
            </a:r>
            <a:r>
              <a:rPr lang="ru-RU" dirty="0"/>
              <a:t>И. К. Борщов и Ф. И. </a:t>
            </a:r>
            <a:r>
              <a:rPr lang="ru-RU" dirty="0" err="1"/>
              <a:t>Рупрехт</a:t>
            </a:r>
            <a:r>
              <a:rPr lang="ru-RU" dirty="0"/>
              <a:t>, А. </a:t>
            </a:r>
            <a:r>
              <a:rPr lang="ru-RU" dirty="0" err="1"/>
              <a:t>Гризебах</a:t>
            </a:r>
            <a:r>
              <a:rPr lang="kk-KZ" dirty="0"/>
              <a:t>. </a:t>
            </a: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84249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Тақырыбы: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kk-KZ" sz="2200" b="1" dirty="0">
                <a:solidFill>
                  <a:schemeClr val="accent4">
                    <a:lumMod val="50000"/>
                  </a:schemeClr>
                </a:solidFill>
              </a:rPr>
              <a:t>Геоботаниканың даму кезеңдері</a:t>
            </a:r>
            <a:endParaRPr kumimoji="0" lang="ru-RU" sz="2200" b="0" i="0" u="none" strike="noStrike" kern="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Сфагновые болота — Википедия">
            <a:extLst>
              <a:ext uri="{FF2B5EF4-FFF2-40B4-BE49-F238E27FC236}">
                <a16:creationId xmlns:a16="http://schemas.microsoft.com/office/drawing/2014/main" id="{20B5E0A7-751A-4660-B2D8-87A3F4FB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7555"/>
            <a:ext cx="4039227" cy="57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2136A9-377C-4805-8635-240B5D1B896C}"/>
              </a:ext>
            </a:extLst>
          </p:cNvPr>
          <p:cNvSpPr/>
          <p:nvPr/>
        </p:nvSpPr>
        <p:spPr>
          <a:xfrm>
            <a:off x="503548" y="6021288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Сфагналық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батпақтар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4436156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87D37B-BDB8-4EB3-9883-02FAAF9014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576" y="731520"/>
            <a:ext cx="8136904" cy="5865832"/>
          </a:xfrm>
        </p:spPr>
        <p:txBody>
          <a:bodyPr>
            <a:normAutofit fontScale="25000" lnSpcReduction="20000"/>
          </a:bodyPr>
          <a:lstStyle/>
          <a:p>
            <a:endParaRPr lang="ru-RU" sz="4200" dirty="0"/>
          </a:p>
          <a:p>
            <a:pPr marL="45720" indent="0" algn="ctr">
              <a:buNone/>
            </a:pPr>
            <a:r>
              <a:rPr lang="ru-RU" sz="8000" b="1" dirty="0" err="1">
                <a:solidFill>
                  <a:schemeClr val="accent4">
                    <a:lumMod val="50000"/>
                  </a:schemeClr>
                </a:solidFill>
              </a:rPr>
              <a:t>Фитоценоздың</a:t>
            </a:r>
            <a:r>
              <a:rPr lang="ru-RU" sz="8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8000" b="1" dirty="0" err="1">
                <a:solidFill>
                  <a:schemeClr val="accent4">
                    <a:lumMod val="50000"/>
                  </a:schemeClr>
                </a:solidFill>
              </a:rPr>
              <a:t>көлденең</a:t>
            </a:r>
            <a:r>
              <a:rPr lang="ru-RU" sz="8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8000" b="1" dirty="0" err="1">
                <a:solidFill>
                  <a:schemeClr val="accent4">
                    <a:lumMod val="50000"/>
                  </a:schemeClr>
                </a:solidFill>
              </a:rPr>
              <a:t>құрылымы</a:t>
            </a:r>
            <a:endParaRPr lang="ru-RU" sz="80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8000" dirty="0"/>
          </a:p>
          <a:p>
            <a:pPr marL="45720" indent="0">
              <a:buNone/>
            </a:pPr>
            <a:r>
              <a:rPr lang="ru-RU" sz="8000" dirty="0" err="1"/>
              <a:t>Өсімдік</a:t>
            </a:r>
            <a:r>
              <a:rPr lang="ru-RU" sz="8000" dirty="0"/>
              <a:t> </a:t>
            </a:r>
            <a:r>
              <a:rPr lang="ru-RU" sz="8000" dirty="0" err="1"/>
              <a:t>жамылғысының</a:t>
            </a:r>
            <a:r>
              <a:rPr lang="ru-RU" sz="8000" dirty="0"/>
              <a:t> </a:t>
            </a:r>
            <a:r>
              <a:rPr lang="ru-RU" sz="8000" dirty="0" err="1"/>
              <a:t>көлденең</a:t>
            </a:r>
            <a:r>
              <a:rPr lang="ru-RU" sz="8000" dirty="0"/>
              <a:t> </a:t>
            </a:r>
            <a:r>
              <a:rPr lang="ru-RU" sz="8000" dirty="0" err="1"/>
              <a:t>гетерогенділігін</a:t>
            </a:r>
            <a:r>
              <a:rPr lang="ru-RU" sz="8000" dirty="0"/>
              <a:t> </a:t>
            </a:r>
            <a:r>
              <a:rPr lang="ru-RU" sz="8000" dirty="0" err="1"/>
              <a:t>зерттей</a:t>
            </a:r>
            <a:r>
              <a:rPr lang="ru-RU" sz="8000" dirty="0"/>
              <a:t> </a:t>
            </a:r>
            <a:r>
              <a:rPr lang="ru-RU" sz="8000" dirty="0" err="1"/>
              <a:t>отырып</a:t>
            </a:r>
            <a:r>
              <a:rPr lang="ru-RU" sz="8000" dirty="0"/>
              <a:t>, кем </a:t>
            </a:r>
            <a:r>
              <a:rPr lang="ru-RU" sz="8000" dirty="0" err="1"/>
              <a:t>дегенде</a:t>
            </a:r>
            <a:r>
              <a:rPr lang="ru-RU" sz="8000" dirty="0"/>
              <a:t> </a:t>
            </a:r>
            <a:r>
              <a:rPr lang="ru-RU" sz="8000" dirty="0" err="1"/>
              <a:t>үш</a:t>
            </a:r>
            <a:r>
              <a:rPr lang="ru-RU" sz="8000" dirty="0"/>
              <a:t> </a:t>
            </a:r>
            <a:r>
              <a:rPr lang="ru-RU" sz="8000" dirty="0" err="1"/>
              <a:t>ұғымды</a:t>
            </a:r>
            <a:r>
              <a:rPr lang="ru-RU" sz="8000" dirty="0"/>
              <a:t> </a:t>
            </a:r>
            <a:r>
              <a:rPr lang="ru-RU" sz="8000" dirty="0" err="1"/>
              <a:t>ажырату</a:t>
            </a:r>
            <a:r>
              <a:rPr lang="ru-RU" sz="8000" dirty="0"/>
              <a:t> </a:t>
            </a:r>
            <a:r>
              <a:rPr lang="ru-RU" sz="8000" dirty="0" err="1"/>
              <a:t>керек</a:t>
            </a:r>
            <a:r>
              <a:rPr lang="ru-RU" sz="8000" dirty="0"/>
              <a:t>:</a:t>
            </a:r>
          </a:p>
          <a:p>
            <a:pPr marL="45720" indent="0">
              <a:buNone/>
            </a:pPr>
            <a:r>
              <a:rPr lang="ru-RU" sz="80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/>
              <a:t> </a:t>
            </a:r>
            <a:r>
              <a:rPr lang="ru-RU" sz="8000" dirty="0" err="1"/>
              <a:t>Әртүрлілік</a:t>
            </a:r>
            <a:r>
              <a:rPr lang="ru-RU" sz="8000" dirty="0"/>
              <a:t> (</a:t>
            </a:r>
            <a:r>
              <a:rPr lang="ru-RU" sz="8000" dirty="0" err="1"/>
              <a:t>пестротность</a:t>
            </a:r>
            <a:r>
              <a:rPr lang="ru-RU" sz="8000" dirty="0"/>
              <a:t>);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/>
              <a:t> </a:t>
            </a:r>
            <a:r>
              <a:rPr lang="ru-RU" sz="8000" dirty="0" err="1"/>
              <a:t>Теңбілдік</a:t>
            </a:r>
            <a:r>
              <a:rPr lang="ru-RU" sz="8000" dirty="0"/>
              <a:t> (мозаичность);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/>
              <a:t> </a:t>
            </a:r>
            <a:r>
              <a:rPr lang="ru-RU" sz="8000" dirty="0" err="1"/>
              <a:t>кешенд</a:t>
            </a:r>
            <a:r>
              <a:rPr lang="kk-KZ" sz="8000" dirty="0"/>
              <a:t>і</a:t>
            </a:r>
            <a:r>
              <a:rPr lang="ru-RU" sz="8000" dirty="0" err="1"/>
              <a:t>лік</a:t>
            </a:r>
            <a:r>
              <a:rPr lang="ru-RU" sz="8000" dirty="0"/>
              <a:t> (комплексность).</a:t>
            </a:r>
          </a:p>
          <a:p>
            <a:endParaRPr lang="ru-RU" sz="8000" dirty="0"/>
          </a:p>
          <a:p>
            <a:pPr marL="45720" indent="0">
              <a:buNone/>
            </a:pPr>
            <a:r>
              <a:rPr lang="ru-RU" sz="8000" dirty="0" err="1"/>
              <a:t>Фитоценоздардың</a:t>
            </a:r>
            <a:r>
              <a:rPr lang="ru-RU" sz="8000" dirty="0"/>
              <a:t> </a:t>
            </a:r>
            <a:r>
              <a:rPr lang="ru-RU" sz="8000" b="1" dirty="0" err="1">
                <a:solidFill>
                  <a:schemeClr val="accent4">
                    <a:lumMod val="50000"/>
                  </a:schemeClr>
                </a:solidFill>
              </a:rPr>
              <a:t>әртүрлілігі</a:t>
            </a:r>
            <a:r>
              <a:rPr lang="ru-RU" sz="8000" dirty="0"/>
              <a:t> - </a:t>
            </a:r>
            <a:r>
              <a:rPr lang="ru-RU" sz="8000" dirty="0" err="1"/>
              <a:t>бұл</a:t>
            </a:r>
            <a:r>
              <a:rPr lang="ru-RU" sz="8000" dirty="0"/>
              <a:t> </a:t>
            </a:r>
            <a:r>
              <a:rPr lang="ru-RU" sz="8000" dirty="0" err="1"/>
              <a:t>микротоптар</a:t>
            </a:r>
            <a:r>
              <a:rPr lang="ru-RU" sz="8000" dirty="0"/>
              <a:t> </a:t>
            </a:r>
            <a:r>
              <a:rPr lang="ru-RU" sz="8000" dirty="0" err="1"/>
              <a:t>көрінбейтін</a:t>
            </a:r>
            <a:r>
              <a:rPr lang="ru-RU" sz="8000" dirty="0"/>
              <a:t> </a:t>
            </a:r>
            <a:r>
              <a:rPr lang="ru-RU" sz="8000" dirty="0" err="1"/>
              <a:t>және</a:t>
            </a:r>
            <a:r>
              <a:rPr lang="ru-RU" sz="8000" dirty="0"/>
              <a:t> </a:t>
            </a:r>
            <a:r>
              <a:rPr lang="ru-RU" sz="8000" dirty="0" err="1"/>
              <a:t>гетерогенділік</a:t>
            </a:r>
            <a:r>
              <a:rPr lang="ru-RU" sz="8000" dirty="0"/>
              <a:t> </a:t>
            </a:r>
            <a:r>
              <a:rPr lang="ru-RU" sz="8000" dirty="0" err="1"/>
              <a:t>кездейсоқ</a:t>
            </a:r>
            <a:r>
              <a:rPr lang="ru-RU" sz="8000" dirty="0"/>
              <a:t> </a:t>
            </a:r>
            <a:r>
              <a:rPr lang="ru-RU" sz="8000" dirty="0" err="1"/>
              <a:t>болатын</a:t>
            </a:r>
            <a:r>
              <a:rPr lang="ru-RU" sz="8000" dirty="0"/>
              <a:t> </a:t>
            </a:r>
            <a:r>
              <a:rPr lang="ru-RU" sz="8000" dirty="0" err="1"/>
              <a:t>жағдай</a:t>
            </a:r>
            <a:r>
              <a:rPr lang="ru-RU" sz="8000" dirty="0"/>
              <a:t>.</a:t>
            </a:r>
          </a:p>
          <a:p>
            <a:endParaRPr lang="ru-RU" sz="8000" dirty="0"/>
          </a:p>
          <a:p>
            <a:pPr marL="45720" indent="0" algn="just">
              <a:buNone/>
            </a:pPr>
            <a:r>
              <a:rPr lang="ru-RU" sz="8000" b="1" dirty="0">
                <a:solidFill>
                  <a:schemeClr val="accent4">
                    <a:lumMod val="50000"/>
                  </a:schemeClr>
                </a:solidFill>
              </a:rPr>
              <a:t>Т</a:t>
            </a:r>
            <a:r>
              <a:rPr lang="kk-KZ" sz="8000" b="1" dirty="0">
                <a:solidFill>
                  <a:schemeClr val="accent4">
                    <a:lumMod val="50000"/>
                  </a:schemeClr>
                </a:solidFill>
              </a:rPr>
              <a:t>еңбілділік</a:t>
            </a:r>
            <a:r>
              <a:rPr lang="ru-RU" sz="8000" b="1" dirty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ru-RU" sz="8000" dirty="0" err="1"/>
              <a:t>фитоценоздың</a:t>
            </a:r>
            <a:r>
              <a:rPr lang="ru-RU" sz="8000" dirty="0"/>
              <a:t> </a:t>
            </a:r>
            <a:r>
              <a:rPr lang="ru-RU" sz="8000" dirty="0" err="1"/>
              <a:t>көлденең</a:t>
            </a:r>
            <a:r>
              <a:rPr lang="ru-RU" sz="8000" dirty="0"/>
              <a:t> </a:t>
            </a:r>
            <a:r>
              <a:rPr lang="ru-RU" sz="8000" dirty="0" err="1"/>
              <a:t>бағыттағы</a:t>
            </a:r>
            <a:r>
              <a:rPr lang="ru-RU" sz="8000" dirty="0"/>
              <a:t> </a:t>
            </a:r>
            <a:r>
              <a:rPr lang="ru-RU" sz="8000" dirty="0" err="1"/>
              <a:t>гетерогенділігі</a:t>
            </a:r>
            <a:r>
              <a:rPr lang="ru-RU" sz="8000" dirty="0"/>
              <a:t>, </a:t>
            </a:r>
            <a:r>
              <a:rPr lang="ru-RU" sz="8000" dirty="0" err="1"/>
              <a:t>ол</a:t>
            </a:r>
            <a:r>
              <a:rPr lang="ru-RU" sz="8000" dirty="0"/>
              <a:t> </a:t>
            </a:r>
            <a:r>
              <a:rPr lang="ru-RU" sz="8000" dirty="0" err="1"/>
              <a:t>ішкі</a:t>
            </a:r>
            <a:r>
              <a:rPr lang="ru-RU" sz="8000" dirty="0"/>
              <a:t> </a:t>
            </a:r>
            <a:r>
              <a:rPr lang="ru-RU" sz="8000" dirty="0" err="1"/>
              <a:t>себептерден</a:t>
            </a:r>
            <a:r>
              <a:rPr lang="ru-RU" sz="8000" dirty="0"/>
              <a:t> </a:t>
            </a:r>
            <a:r>
              <a:rPr lang="ru-RU" sz="8000" dirty="0" err="1"/>
              <a:t>туындаған</a:t>
            </a:r>
            <a:r>
              <a:rPr lang="ru-RU" sz="8000" dirty="0"/>
              <a:t> </a:t>
            </a:r>
            <a:r>
              <a:rPr lang="ru-RU" sz="8000" dirty="0" err="1"/>
              <a:t>микротоптардың</a:t>
            </a:r>
            <a:r>
              <a:rPr lang="ru-RU" sz="8000" dirty="0"/>
              <a:t> </a:t>
            </a:r>
            <a:r>
              <a:rPr lang="ru-RU" sz="8000" dirty="0" err="1"/>
              <a:t>қатысуымен</a:t>
            </a:r>
            <a:r>
              <a:rPr lang="ru-RU" sz="8000" dirty="0"/>
              <a:t> </a:t>
            </a:r>
            <a:r>
              <a:rPr lang="ru-RU" sz="8000" dirty="0" err="1"/>
              <a:t>көрінеді</a:t>
            </a:r>
            <a:r>
              <a:rPr lang="ru-RU" sz="8000" dirty="0"/>
              <a:t>.</a:t>
            </a:r>
          </a:p>
          <a:p>
            <a:endParaRPr lang="ru-RU" sz="8000" dirty="0"/>
          </a:p>
          <a:p>
            <a:endParaRPr lang="ru-RU" sz="8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2151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80A36CA-56C4-4F23-8F43-2335E0771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/>
              <a:t>Мозаичность фитоценозов</a:t>
            </a:r>
          </a:p>
        </p:txBody>
      </p:sp>
      <p:pic>
        <p:nvPicPr>
          <p:cNvPr id="69632" name="Picture 0">
            <a:extLst>
              <a:ext uri="{FF2B5EF4-FFF2-40B4-BE49-F238E27FC236}">
                <a16:creationId xmlns:a16="http://schemas.microsoft.com/office/drawing/2014/main" id="{EB27827F-81C3-4C10-9B9B-BC08D541A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644" y="1379378"/>
            <a:ext cx="8748712" cy="4840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A7BA35-CB2C-4463-AAF2-7B736B49F5DB}"/>
              </a:ext>
            </a:extLst>
          </p:cNvPr>
          <p:cNvSpPr/>
          <p:nvPr/>
        </p:nvSpPr>
        <p:spPr>
          <a:xfrm>
            <a:off x="2771800" y="674880"/>
            <a:ext cx="416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/>
              <a:t>Мозаичность фитоценозов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43BEDE-1504-4E7D-89E3-E0AAFDA1C2B6}"/>
              </a:ext>
            </a:extLst>
          </p:cNvPr>
          <p:cNvSpPr/>
          <p:nvPr/>
        </p:nvSpPr>
        <p:spPr>
          <a:xfrm>
            <a:off x="611560" y="908720"/>
            <a:ext cx="7812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Ішкіценотикалық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көлденең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гетерогенділікті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сипаттайтын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мозаикадан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айырмашылығы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кешендік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бұл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өсімдік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жамылғысының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сырткыценотикалық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деңгейдегі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гетерогенділігі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Бұл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жеке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фитоценоздардың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бір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ландшафтында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табиғи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ауысуда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көрінеді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7474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40261F5-A162-48F6-8E83-D81D61C22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Тема: 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Развитие методов в физической географии</a:t>
            </a:r>
          </a:p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ru-RU" sz="2200" kern="0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ru-RU" sz="2000" dirty="0"/>
              <a:t>Б. М. Кедров </a:t>
            </a:r>
            <a:r>
              <a:rPr lang="ru-RU" sz="2000" b="1" dirty="0"/>
              <a:t>(1967) </a:t>
            </a:r>
            <a:r>
              <a:rPr lang="ru-RU" sz="2000" dirty="0"/>
              <a:t>все научные методы в естествознании делит на три основ­ных группы: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общие, особенные и частные.</a:t>
            </a:r>
          </a:p>
          <a:p>
            <a:pPr algn="just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i="1" dirty="0"/>
              <a:t>Общие </a:t>
            </a:r>
            <a:r>
              <a:rPr lang="ru-RU" sz="2000" dirty="0"/>
              <a:t>методы используются всеми естественными науками при изучении любого из их объектов. Наиболее общим методом иссле­дования природы является </a:t>
            </a:r>
            <a:r>
              <a:rPr lang="ru-RU" sz="2000" b="1" i="1" dirty="0"/>
              <a:t>диалектический, </a:t>
            </a:r>
            <a:r>
              <a:rPr lang="ru-RU" sz="2000" dirty="0"/>
              <a:t>который конкретизи­руется в двух различных формах: в виде </a:t>
            </a:r>
            <a:r>
              <a:rPr lang="ru-RU" sz="2000" b="1" i="1" dirty="0"/>
              <a:t>сравнительного</a:t>
            </a:r>
            <a:r>
              <a:rPr lang="ru-RU" sz="2000" i="1" dirty="0"/>
              <a:t> </a:t>
            </a:r>
            <a:r>
              <a:rPr lang="ru-RU" sz="2000" dirty="0"/>
              <a:t>метода, с помощью которого раскрывается всеобщая связь явлений, и </a:t>
            </a:r>
            <a:r>
              <a:rPr lang="ru-RU" sz="2000" b="1" i="1" dirty="0"/>
              <a:t>исто­рического</a:t>
            </a:r>
            <a:r>
              <a:rPr lang="ru-RU" sz="2000" i="1" dirty="0"/>
              <a:t>, </a:t>
            </a:r>
            <a:r>
              <a:rPr lang="ru-RU" sz="2000" dirty="0"/>
              <a:t>служащего для раскрытия и обоснования принципа раз­вития в природе.</a:t>
            </a:r>
          </a:p>
          <a:p>
            <a:pPr algn="just"/>
            <a:endParaRPr lang="ru-RU" sz="2000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i="1" dirty="0"/>
              <a:t>Особенные </a:t>
            </a:r>
            <a:r>
              <a:rPr lang="ru-RU" sz="2000" dirty="0"/>
              <a:t>методы тоже находят применение во всем естество­знании и не ограничиваются рамками одной какой-либо формы движения материи. Однако они касаются не всего исследуемого объекта в целом, а лишь одной определенной его стороны (явле­ния, количественной стороны и т.д.) или же определенных при­емов исследования, таких как </a:t>
            </a:r>
            <a:r>
              <a:rPr lang="ru-RU" sz="2000" b="1" i="1" dirty="0"/>
              <a:t>наблюдение, эксперимент, измере­ние, индукция </a:t>
            </a:r>
            <a:r>
              <a:rPr lang="ru-RU" sz="2000" b="1" dirty="0"/>
              <a:t>и </a:t>
            </a:r>
            <a:r>
              <a:rPr lang="ru-RU" sz="2000" b="1" i="1" dirty="0"/>
              <a:t>дедукция, анализ </a:t>
            </a:r>
            <a:r>
              <a:rPr lang="ru-RU" sz="2000" b="1" dirty="0"/>
              <a:t>и </a:t>
            </a:r>
            <a:r>
              <a:rPr lang="ru-RU" sz="2000" b="1" i="1" dirty="0"/>
              <a:t>синтез, формализация, модели­рование </a:t>
            </a:r>
            <a:r>
              <a:rPr lang="ru-RU" sz="2000" b="1" dirty="0"/>
              <a:t>и т.д.</a:t>
            </a:r>
          </a:p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kumimoji="0" lang="ru-RU" sz="2200" b="1" i="0" u="none" strike="noStrike" kern="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623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872D8CD-E305-41A6-A2BF-E64A9AEF28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8496944" cy="3600400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ru-RU" sz="2000" b="1" i="1" dirty="0"/>
              <a:t>Частные </a:t>
            </a:r>
            <a:r>
              <a:rPr lang="ru-RU" sz="2000" dirty="0"/>
              <a:t>методы — это специальные методы, связанные со специфическим характером той или иной формы движения мате­рии (химические, физические, биологические, геологические). Одни из них применяются только в пределах отдельных естествен­ных наук, другие используются при изучении объектов в смежных науках, но на уровне определенной формы движения материи.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9115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4C3D25-EFAB-4EC2-B336-6E05FC711F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80920" cy="6264696"/>
          </a:xfrm>
        </p:spPr>
        <p:txBody>
          <a:bodyPr>
            <a:normAutofit fontScale="47500" lnSpcReduction="20000"/>
          </a:bodyPr>
          <a:lstStyle/>
          <a:p>
            <a:pPr marL="45720" indent="0" algn="just">
              <a:buNone/>
            </a:pPr>
            <a:r>
              <a:rPr lang="ru-RU" sz="4200" dirty="0"/>
              <a:t>Таким образом, в основу классификации методов </a:t>
            </a:r>
            <a:r>
              <a:rPr lang="ru-RU" sz="4200" b="1" dirty="0"/>
              <a:t>Б. М. Кедров </a:t>
            </a:r>
            <a:r>
              <a:rPr lang="ru-RU" sz="4200" dirty="0"/>
              <a:t>положил степень их универсализации. В согласии с этим принци­пом мы можем предложить для методов комплексных физико-гео­графических исследований следующую классификацию:</a:t>
            </a:r>
          </a:p>
          <a:p>
            <a:pPr marL="45720" indent="0" algn="just">
              <a:buNone/>
            </a:pPr>
            <a:endParaRPr lang="ru-RU" sz="4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200" b="1" i="1" dirty="0"/>
              <a:t> общие, </a:t>
            </a:r>
            <a:r>
              <a:rPr lang="ru-RU" sz="4200" dirty="0"/>
              <a:t>представляющие собой конкретизацию диалектическо­го метода, — </a:t>
            </a:r>
            <a:r>
              <a:rPr lang="ru-RU" sz="4200" i="1" u="sng" dirty="0"/>
              <a:t>сравнительно-географический </a:t>
            </a:r>
            <a:r>
              <a:rPr lang="ru-RU" sz="4200" u="sng" dirty="0"/>
              <a:t>и </a:t>
            </a:r>
            <a:r>
              <a:rPr lang="ru-RU" sz="4200" i="1" u="sng" dirty="0"/>
              <a:t>историко-географический</a:t>
            </a:r>
            <a:r>
              <a:rPr lang="ru-RU" sz="4200" i="1" dirty="0"/>
              <a:t> {исторический);</a:t>
            </a:r>
          </a:p>
          <a:p>
            <a:pPr marL="45720" indent="0" algn="just">
              <a:buNone/>
            </a:pPr>
            <a:endParaRPr lang="ru-RU" sz="4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200" b="1" i="1" dirty="0"/>
              <a:t> особенные, </a:t>
            </a:r>
            <a:r>
              <a:rPr lang="ru-RU" sz="4200" dirty="0"/>
              <a:t>используемые во всех географических науках, — </a:t>
            </a:r>
            <a:r>
              <a:rPr lang="ru-RU" sz="4200" i="1" u="sng" dirty="0"/>
              <a:t>картографический, математический, моделирования, прогнозирова­ния, районирования, эксперимента</a:t>
            </a:r>
            <a:r>
              <a:rPr lang="ru-RU" sz="4200" i="1" dirty="0"/>
              <a:t>;</a:t>
            </a:r>
          </a:p>
          <a:p>
            <a:pPr marL="45720" indent="0" algn="just">
              <a:buNone/>
            </a:pPr>
            <a:endParaRPr lang="ru-RU" sz="4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200" b="1" i="1" dirty="0"/>
              <a:t> частные, </a:t>
            </a:r>
            <a:r>
              <a:rPr lang="ru-RU" sz="4200" dirty="0"/>
              <a:t>применяемые во всех естественно-географических (физико-географических) науках, — </a:t>
            </a:r>
            <a:r>
              <a:rPr lang="ru-RU" sz="4200" i="1" u="sng" dirty="0"/>
              <a:t>геохимический, геофизический, палеогеографический, </a:t>
            </a:r>
            <a:r>
              <a:rPr lang="ru-RU" sz="4200" i="1" u="sng" dirty="0" err="1"/>
              <a:t>аэрометоды</a:t>
            </a:r>
            <a:r>
              <a:rPr lang="ru-RU" sz="4200" i="1" u="sng" dirty="0"/>
              <a:t>, космические методы.</a:t>
            </a:r>
            <a:endParaRPr lang="ru-RU" sz="4200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634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7D869B3-668E-47E6-8028-7D632120E7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576" y="731520"/>
            <a:ext cx="7992888" cy="4641696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ru-RU" sz="2900" dirty="0"/>
              <a:t>Рангами ниже являются </a:t>
            </a:r>
            <a:r>
              <a:rPr lang="ru-RU" sz="2900" b="1" dirty="0"/>
              <a:t>специфические и конкретные методы </a:t>
            </a:r>
            <a:r>
              <a:rPr lang="ru-RU" sz="2900" dirty="0"/>
              <a:t>(или простые методы и методические приемы). Они существуют как бы внутри общих, особенных и частных методов</a:t>
            </a:r>
            <a:endParaRPr lang="ru-RU" sz="2900" b="1" i="1" dirty="0"/>
          </a:p>
          <a:p>
            <a:pPr marL="45720" indent="0" algn="just">
              <a:buNone/>
            </a:pPr>
            <a:endParaRPr lang="ru-RU" sz="2900" b="1" i="1" dirty="0"/>
          </a:p>
          <a:p>
            <a:pPr marL="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900" b="1" i="1" dirty="0"/>
              <a:t> Специфические </a:t>
            </a:r>
            <a:r>
              <a:rPr lang="ru-RU" sz="2900" dirty="0"/>
              <a:t>методы формируются в процессе решения опре­деленных научных задач и в последующем применяются для реше­ния задач данного класса. В комплексной физической географии это методы: </a:t>
            </a:r>
            <a:r>
              <a:rPr lang="ru-RU" sz="2900" i="1" u="sng" dirty="0"/>
              <a:t>ландшафтный, комплексной ординации, физико-геогра­фического районирования </a:t>
            </a:r>
            <a:r>
              <a:rPr lang="ru-RU" sz="2900" dirty="0"/>
              <a:t>и т.д. Некоторые из специфических мето­дов комплексной физической географии могут использоваться и в других науках, но уже в виде определенных модификаций. 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</a:rPr>
              <a:t>Напри­мер, </a:t>
            </a:r>
            <a:r>
              <a:rPr lang="ru-RU" sz="2900" dirty="0"/>
              <a:t>ландшафтный метод в виде </a:t>
            </a:r>
            <a:r>
              <a:rPr lang="ru-RU" sz="2900" i="1" u="sng" dirty="0"/>
              <a:t>ландшафтно-индикационного</a:t>
            </a:r>
            <a:r>
              <a:rPr lang="ru-RU" sz="2900" i="1" dirty="0"/>
              <a:t> </a:t>
            </a:r>
            <a:r>
              <a:rPr lang="ru-RU" sz="2900" dirty="0"/>
              <a:t>на­ходит все более широкое применение в геологии, географии почв, мерзлотоведении, гидрогеологии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7713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7DCA17-844A-46E0-B126-E21B7D80F0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352928" cy="413764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i="1" dirty="0"/>
              <a:t> </a:t>
            </a:r>
            <a:r>
              <a:rPr lang="ru-RU" sz="2400" b="1" i="1" dirty="0"/>
              <a:t>Конкретные методы</a:t>
            </a:r>
            <a:r>
              <a:rPr lang="ru-RU" sz="2400" dirty="0"/>
              <a:t> - это составные части специфического метода, простые методы и приемы решения частных задач.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Например,</a:t>
            </a:r>
            <a:r>
              <a:rPr lang="ru-RU" sz="2400" dirty="0"/>
              <a:t> метод сбора образцов для ландшафтно-геохимических или других видов исследований, конкретные методы фиксации материалов наблюдений или их обработки и т.д.</a:t>
            </a:r>
          </a:p>
          <a:p>
            <a:pPr marL="4572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4572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Различают методы: </a:t>
            </a:r>
            <a:r>
              <a:rPr lang="ru-RU" sz="2400" b="1" u="sng" dirty="0"/>
              <a:t>традиционные</a:t>
            </a:r>
            <a:r>
              <a:rPr lang="ru-RU" sz="2400" dirty="0"/>
              <a:t> (сравнительно-географический, историко-географический, картографический), зародившиеся на заре человеческой культуры; </a:t>
            </a:r>
            <a:r>
              <a:rPr lang="ru-RU" sz="2400" b="1" u="sng" dirty="0"/>
              <a:t>новые</a:t>
            </a:r>
            <a:r>
              <a:rPr lang="ru-RU" sz="2400" dirty="0"/>
              <a:t> (геофизические, геохимические, </a:t>
            </a:r>
            <a:r>
              <a:rPr lang="ru-RU" sz="2400" dirty="0" err="1"/>
              <a:t>аэрометоды</a:t>
            </a:r>
            <a:r>
              <a:rPr lang="ru-RU" sz="2400" dirty="0"/>
              <a:t>), применяемые в физико-географических исследованиях с 30 - 50-х гг. </a:t>
            </a:r>
            <a:r>
              <a:rPr lang="en-US" sz="2400" dirty="0"/>
              <a:t>XX</a:t>
            </a:r>
            <a:r>
              <a:rPr lang="ru-RU" sz="2400" dirty="0"/>
              <a:t> в.; </a:t>
            </a:r>
            <a:r>
              <a:rPr lang="ru-RU" sz="2400" b="1" u="sng" dirty="0"/>
              <a:t>и новейшие </a:t>
            </a:r>
            <a:r>
              <a:rPr lang="ru-RU" sz="2400" dirty="0"/>
              <a:t>(космические, математического моделирования, геоинформационные и др.), появившиеся в физической географии в 60 — 80-х гг. </a:t>
            </a:r>
            <a:r>
              <a:rPr lang="en-US" sz="2400" dirty="0"/>
              <a:t>XX</a:t>
            </a:r>
            <a:r>
              <a:rPr lang="ru-RU" sz="2400" dirty="0"/>
              <a:t> в.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0127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7087301B-D916-4B88-A124-55A284DB4E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136904" cy="5361776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900" b="1" dirty="0"/>
              <a:t> Традиционные методы. </a:t>
            </a:r>
            <a:r>
              <a:rPr lang="ru-RU" sz="2900" dirty="0"/>
              <a:t>Едва ли не самым древним и широко распространенным методом географических исследований являет­ся </a:t>
            </a:r>
            <a:r>
              <a:rPr lang="ru-RU" sz="2900" b="1" i="1" dirty="0"/>
              <a:t>сравнительно-географический. </a:t>
            </a:r>
            <a:r>
              <a:rPr lang="ru-RU" sz="2900" dirty="0"/>
              <a:t>Основы его были заложены еще античными учеными (Геродотом, Аристотелем), однако в Сред­ние века в связи с общим застоем науки методы исследований, применявшиеся учеными античного мира, были забыты. Осново­положником современного </a:t>
            </a:r>
            <a:r>
              <a:rPr lang="ru-RU" sz="2900" b="1" dirty="0">
                <a:solidFill>
                  <a:schemeClr val="accent4">
                    <a:lumMod val="50000"/>
                  </a:schemeClr>
                </a:solidFill>
              </a:rPr>
              <a:t>сравнительно-географического метода считают А. Гумбольдта</a:t>
            </a:r>
            <a:r>
              <a:rPr lang="ru-RU" sz="2900" dirty="0"/>
              <a:t>, применившего его первоначально для изу­чения связей между </a:t>
            </a:r>
            <a:r>
              <a:rPr lang="ru-RU" sz="2900" b="1" dirty="0"/>
              <a:t>климатом и растительностью</a:t>
            </a:r>
            <a:r>
              <a:rPr lang="ru-RU" sz="2900" dirty="0"/>
              <a:t>. Географ и путе­шественник, член Берлинской Академии наук и почетный член Петербургской Академии наук (1815), Гумбольдт посетил в 1829 г. Россию (Урал, Алтай, </a:t>
            </a:r>
            <a:r>
              <a:rPr lang="ru-RU" sz="2900" dirty="0" err="1"/>
              <a:t>Прикаспий</a:t>
            </a:r>
            <a:r>
              <a:rPr lang="ru-RU" sz="2900" dirty="0"/>
              <a:t>). В России были опубликованы его монументальный пятитомный труд «Космос» (1848—1863) и трехтомник «Центральная Азия» (1915).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55448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31182</TotalTime>
  <Words>7015</Words>
  <Application>Microsoft Office PowerPoint</Application>
  <PresentationFormat>Экран (4:3)</PresentationFormat>
  <Paragraphs>653</Paragraphs>
  <Slides>139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139</vt:i4>
      </vt:variant>
    </vt:vector>
  </HeadingPairs>
  <TitlesOfParts>
    <vt:vector size="148" baseType="lpstr">
      <vt:lpstr>Arial</vt:lpstr>
      <vt:lpstr>Calibri</vt:lpstr>
      <vt:lpstr>Georgia</vt:lpstr>
      <vt:lpstr>Tahoma</vt:lpstr>
      <vt:lpstr>Times New Roman</vt:lpstr>
      <vt:lpstr>Trebuchet MS</vt:lpstr>
      <vt:lpstr>Verdana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Мозаичность фитоценозов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GPS (спутниковые системы определения координат) и электронное геодезическое оборудование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LENOVO</cp:lastModifiedBy>
  <cp:revision>574</cp:revision>
  <dcterms:created xsi:type="dcterms:W3CDTF">2013-04-16T11:19:53Z</dcterms:created>
  <dcterms:modified xsi:type="dcterms:W3CDTF">2020-12-15T06:45:47Z</dcterms:modified>
</cp:coreProperties>
</file>